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927" r:id="rId3"/>
    <p:sldId id="2681" r:id="rId4"/>
    <p:sldId id="2508" r:id="rId5"/>
    <p:sldId id="298" r:id="rId6"/>
    <p:sldId id="2509" r:id="rId7"/>
    <p:sldId id="499" r:id="rId8"/>
    <p:sldId id="2929" r:id="rId9"/>
    <p:sldId id="396" r:id="rId10"/>
    <p:sldId id="375" r:id="rId11"/>
    <p:sldId id="403" r:id="rId12"/>
    <p:sldId id="2931" r:id="rId13"/>
    <p:sldId id="385" r:id="rId14"/>
    <p:sldId id="386" r:id="rId15"/>
    <p:sldId id="2928" r:id="rId16"/>
    <p:sldId id="404" r:id="rId17"/>
    <p:sldId id="417" r:id="rId18"/>
    <p:sldId id="424" r:id="rId19"/>
    <p:sldId id="2930" r:id="rId20"/>
    <p:sldId id="2932" r:id="rId21"/>
    <p:sldId id="4236" r:id="rId22"/>
    <p:sldId id="4237" r:id="rId23"/>
    <p:sldId id="289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92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87"/>
    <p:restoredTop sz="92600"/>
  </p:normalViewPr>
  <p:slideViewPr>
    <p:cSldViewPr snapToGrid="0" snapToObjects="1">
      <p:cViewPr varScale="1">
        <p:scale>
          <a:sx n="103" d="100"/>
          <a:sy n="103" d="100"/>
        </p:scale>
        <p:origin x="184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393411-2473-964F-93AF-135AE64AF174}" type="datetimeFigureOut">
              <a:rPr lang="en-AU" smtClean="0"/>
              <a:t>28/9/2026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CD5FD9-3485-6D4F-97F5-FB97DF9BC47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5454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1pPr>
            <a:lvl2pPr marL="742950" indent="-28575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2pPr>
            <a:lvl3pPr marL="1143000" indent="-22860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3pPr>
            <a:lvl4pPr marL="1600200" indent="-22860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4pPr>
            <a:lvl5pPr marL="2057400" indent="-22860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9pPr>
          </a:lstStyle>
          <a:p>
            <a:fld id="{53A7D83D-D4A4-47FA-8F0B-612E05F2E5F6}" type="slidenum">
              <a:rPr lang="en-US" altLang="en-US" sz="1300" smtClean="0">
                <a:latin typeface="Times" charset="0"/>
              </a:rPr>
              <a:pPr/>
              <a:t>2</a:t>
            </a:fld>
            <a:endParaRPr lang="en-US" altLang="en-US" sz="1300">
              <a:latin typeface="Times" charset="0"/>
            </a:endParaRPr>
          </a:p>
        </p:txBody>
      </p:sp>
      <p:sp>
        <p:nvSpPr>
          <p:cNvPr id="614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14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458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1pPr>
            <a:lvl2pPr marL="742950" indent="-28575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2pPr>
            <a:lvl3pPr marL="1143000" indent="-22860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3pPr>
            <a:lvl4pPr marL="1600200" indent="-22860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4pPr>
            <a:lvl5pPr marL="2057400" indent="-22860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9pPr>
          </a:lstStyle>
          <a:p>
            <a:fld id="{53A7D83D-D4A4-47FA-8F0B-612E05F2E5F6}" type="slidenum">
              <a:rPr lang="en-US" altLang="en-US" sz="1300" smtClean="0">
                <a:latin typeface="Times" charset="0"/>
              </a:rPr>
              <a:pPr/>
              <a:t>3</a:t>
            </a:fld>
            <a:endParaRPr lang="en-US" altLang="en-US" sz="1300">
              <a:latin typeface="Times" charset="0"/>
            </a:endParaRPr>
          </a:p>
        </p:txBody>
      </p:sp>
      <p:sp>
        <p:nvSpPr>
          <p:cNvPr id="614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14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730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1pPr>
            <a:lvl2pPr marL="742950" indent="-28575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2pPr>
            <a:lvl3pPr marL="1143000" indent="-22860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3pPr>
            <a:lvl4pPr marL="1600200" indent="-22860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4pPr>
            <a:lvl5pPr marL="2057400" indent="-22860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9pPr>
          </a:lstStyle>
          <a:p>
            <a:fld id="{509849C5-BE4D-4CC8-869A-0A60631863C8}" type="slidenum">
              <a:rPr lang="en-US" altLang="en-US" sz="1300" smtClean="0">
                <a:latin typeface="Times" charset="0"/>
              </a:rPr>
              <a:pPr/>
              <a:t>7</a:t>
            </a:fld>
            <a:endParaRPr lang="en-US" altLang="en-US" sz="1300">
              <a:latin typeface="Times" charset="0"/>
            </a:endParaRPr>
          </a:p>
        </p:txBody>
      </p:sp>
      <p:sp>
        <p:nvSpPr>
          <p:cNvPr id="71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</p:spPr>
      </p:sp>
      <p:sp>
        <p:nvSpPr>
          <p:cNvPr id="717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659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1pPr>
            <a:lvl2pPr marL="742950" indent="-28575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2pPr>
            <a:lvl3pPr marL="1143000" indent="-22860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3pPr>
            <a:lvl4pPr marL="1600200" indent="-22860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4pPr>
            <a:lvl5pPr marL="2057400" indent="-22860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9pPr>
          </a:lstStyle>
          <a:p>
            <a:fld id="{509849C5-BE4D-4CC8-869A-0A60631863C8}" type="slidenum">
              <a:rPr lang="en-US" altLang="en-US" sz="1300" smtClean="0">
                <a:latin typeface="Times" charset="0"/>
              </a:rPr>
              <a:pPr/>
              <a:t>8</a:t>
            </a:fld>
            <a:endParaRPr lang="en-US" altLang="en-US" sz="1300">
              <a:latin typeface="Times" charset="0"/>
            </a:endParaRPr>
          </a:p>
        </p:txBody>
      </p:sp>
      <p:sp>
        <p:nvSpPr>
          <p:cNvPr id="71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</p:spPr>
      </p:sp>
      <p:sp>
        <p:nvSpPr>
          <p:cNvPr id="717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4676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1pPr>
            <a:lvl2pPr marL="742950" indent="-28575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2pPr>
            <a:lvl3pPr marL="1143000" indent="-22860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3pPr>
            <a:lvl4pPr marL="1600200" indent="-22860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4pPr>
            <a:lvl5pPr marL="2057400" indent="-22860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9pPr>
          </a:lstStyle>
          <a:p>
            <a:fld id="{509849C5-BE4D-4CC8-869A-0A60631863C8}" type="slidenum">
              <a:rPr lang="en-US" altLang="en-US" sz="1300" smtClean="0">
                <a:latin typeface="Times" charset="0"/>
              </a:rPr>
              <a:pPr/>
              <a:t>9</a:t>
            </a:fld>
            <a:endParaRPr lang="en-US" altLang="en-US" sz="1300">
              <a:latin typeface="Times" charset="0"/>
            </a:endParaRPr>
          </a:p>
        </p:txBody>
      </p:sp>
      <p:sp>
        <p:nvSpPr>
          <p:cNvPr id="71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</p:spPr>
      </p:sp>
      <p:sp>
        <p:nvSpPr>
          <p:cNvPr id="717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1530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1pPr>
            <a:lvl2pPr marL="742950" indent="-28575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2pPr>
            <a:lvl3pPr marL="1143000" indent="-22860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3pPr>
            <a:lvl4pPr marL="1600200" indent="-22860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4pPr>
            <a:lvl5pPr marL="2057400" indent="-22860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9pPr>
          </a:lstStyle>
          <a:p>
            <a:fld id="{509849C5-BE4D-4CC8-869A-0A60631863C8}" type="slidenum">
              <a:rPr lang="en-US" altLang="en-US" sz="1300" smtClean="0">
                <a:latin typeface="Times" charset="0"/>
              </a:rPr>
              <a:pPr/>
              <a:t>18</a:t>
            </a:fld>
            <a:endParaRPr lang="en-US" altLang="en-US" sz="1300">
              <a:latin typeface="Times" charset="0"/>
            </a:endParaRPr>
          </a:p>
        </p:txBody>
      </p:sp>
      <p:sp>
        <p:nvSpPr>
          <p:cNvPr id="71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</p:spPr>
      </p:sp>
      <p:sp>
        <p:nvSpPr>
          <p:cNvPr id="717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Clinical Translation Framework                      Tim Mitchell    Curtin University</a:t>
            </a:r>
          </a:p>
        </p:txBody>
      </p:sp>
    </p:spTree>
    <p:extLst>
      <p:ext uri="{BB962C8B-B14F-4D97-AF65-F5344CB8AC3E}">
        <p14:creationId xmlns:p14="http://schemas.microsoft.com/office/powerpoint/2010/main" val="26152170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1pPr>
            <a:lvl2pPr marL="742950" indent="-28575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2pPr>
            <a:lvl3pPr marL="1143000" indent="-22860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3pPr>
            <a:lvl4pPr marL="1600200" indent="-22860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4pPr>
            <a:lvl5pPr marL="2057400" indent="-228600" defTabSz="990600"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5pPr>
            <a:lvl6pPr marL="25146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6pPr>
            <a:lvl7pPr marL="29718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7pPr>
            <a:lvl8pPr marL="34290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8pPr>
            <a:lvl9pPr marL="3886200" indent="-228600" defTabSz="990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 Unicode MS" pitchFamily="34" charset="-128"/>
                <a:ea typeface="MS PGothic" pitchFamily="34" charset="-128"/>
              </a:defRPr>
            </a:lvl9pPr>
          </a:lstStyle>
          <a:p>
            <a:fld id="{509849C5-BE4D-4CC8-869A-0A60631863C8}" type="slidenum">
              <a:rPr lang="en-US" altLang="en-US" sz="1300" smtClean="0">
                <a:latin typeface="Times" charset="0"/>
              </a:rPr>
              <a:pPr/>
              <a:t>19</a:t>
            </a:fld>
            <a:endParaRPr lang="en-US" altLang="en-US" sz="1300">
              <a:latin typeface="Times" charset="0"/>
            </a:endParaRPr>
          </a:p>
        </p:txBody>
      </p:sp>
      <p:sp>
        <p:nvSpPr>
          <p:cNvPr id="71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86000" y="514350"/>
            <a:ext cx="4572000" cy="2571750"/>
          </a:xfrm>
          <a:ln/>
        </p:spPr>
      </p:sp>
      <p:sp>
        <p:nvSpPr>
          <p:cNvPr id="717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Clinical Translation Framework                      Tim Mitchell    Curtin University</a:t>
            </a:r>
          </a:p>
        </p:txBody>
      </p:sp>
    </p:spTree>
    <p:extLst>
      <p:ext uri="{BB962C8B-B14F-4D97-AF65-F5344CB8AC3E}">
        <p14:creationId xmlns:p14="http://schemas.microsoft.com/office/powerpoint/2010/main" val="2774461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0981-AC70-6046-BBF9-3155D3626055}" type="datetimeFigureOut">
              <a:rPr lang="en-AU" smtClean="0"/>
              <a:t>28/9/2026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0BB37-7915-1840-9058-8F79ABFE26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68678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0981-AC70-6046-BBF9-3155D3626055}" type="datetimeFigureOut">
              <a:rPr lang="en-AU" smtClean="0"/>
              <a:t>28/9/2026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0BB37-7915-1840-9058-8F79ABFE26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76006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0981-AC70-6046-BBF9-3155D3626055}" type="datetimeFigureOut">
              <a:rPr lang="en-AU" smtClean="0"/>
              <a:t>28/9/2026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0BB37-7915-1840-9058-8F79ABFE26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6987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0981-AC70-6046-BBF9-3155D3626055}" type="datetimeFigureOut">
              <a:rPr lang="en-AU" smtClean="0"/>
              <a:t>28/9/2026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0BB37-7915-1840-9058-8F79ABFE26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4907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0981-AC70-6046-BBF9-3155D3626055}" type="datetimeFigureOut">
              <a:rPr lang="en-AU" smtClean="0"/>
              <a:t>28/9/2026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0BB37-7915-1840-9058-8F79ABFE26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096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0981-AC70-6046-BBF9-3155D3626055}" type="datetimeFigureOut">
              <a:rPr lang="en-AU" smtClean="0"/>
              <a:t>28/9/2026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0BB37-7915-1840-9058-8F79ABFE26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47532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0981-AC70-6046-BBF9-3155D3626055}" type="datetimeFigureOut">
              <a:rPr lang="en-AU" smtClean="0"/>
              <a:t>28/9/2026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0BB37-7915-1840-9058-8F79ABFE26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3850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0981-AC70-6046-BBF9-3155D3626055}" type="datetimeFigureOut">
              <a:rPr lang="en-AU" smtClean="0"/>
              <a:t>28/9/2026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0BB37-7915-1840-9058-8F79ABFE26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1644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0981-AC70-6046-BBF9-3155D3626055}" type="datetimeFigureOut">
              <a:rPr lang="en-AU" smtClean="0"/>
              <a:t>28/9/2026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0BB37-7915-1840-9058-8F79ABFE26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33921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0981-AC70-6046-BBF9-3155D3626055}" type="datetimeFigureOut">
              <a:rPr lang="en-AU" smtClean="0"/>
              <a:t>28/9/2026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0BB37-7915-1840-9058-8F79ABFE26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395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D0981-AC70-6046-BBF9-3155D3626055}" type="datetimeFigureOut">
              <a:rPr lang="en-AU" smtClean="0"/>
              <a:t>28/9/2026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0BB37-7915-1840-9058-8F79ABFE26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1977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D0981-AC70-6046-BBF9-3155D3626055}" type="datetimeFigureOut">
              <a:rPr lang="en-AU" smtClean="0"/>
              <a:t>28/9/2026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0BB37-7915-1840-9058-8F79ABFE263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5679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7275" y="-253928"/>
            <a:ext cx="10529888" cy="23876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0070C0"/>
                </a:solidFill>
              </a:rPr>
              <a:t>Musculoskeletal Clinical Translation Framework</a:t>
            </a:r>
            <a:endParaRPr lang="en-AU" sz="4000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9" y="2329741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en-AU" sz="3200" dirty="0">
                <a:solidFill>
                  <a:srgbClr val="0070C0"/>
                </a:solidFill>
              </a:rPr>
              <a:t>From knowing to doing</a:t>
            </a:r>
          </a:p>
          <a:p>
            <a:pPr algn="l"/>
            <a:endParaRPr lang="en-AU" sz="3200" dirty="0">
              <a:solidFill>
                <a:srgbClr val="0070C0"/>
              </a:solidFill>
            </a:endParaRPr>
          </a:p>
        </p:txBody>
      </p:sp>
      <p:sp>
        <p:nvSpPr>
          <p:cNvPr id="6" name="Subtitle 1"/>
          <p:cNvSpPr txBox="1">
            <a:spLocks/>
          </p:cNvSpPr>
          <p:nvPr/>
        </p:nvSpPr>
        <p:spPr>
          <a:xfrm>
            <a:off x="1523999" y="3688491"/>
            <a:ext cx="70866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AU" sz="2800" dirty="0"/>
              <a:t>Tim Mitchell</a:t>
            </a:r>
          </a:p>
          <a:p>
            <a:pPr algn="l">
              <a:spcBef>
                <a:spcPts val="0"/>
              </a:spcBef>
            </a:pPr>
            <a:r>
              <a:rPr lang="en-AU" sz="2800" dirty="0"/>
              <a:t>Darren </a:t>
            </a:r>
            <a:r>
              <a:rPr lang="en-AU" sz="2800" dirty="0" err="1"/>
              <a:t>Beales</a:t>
            </a:r>
            <a:endParaRPr lang="en-AU" sz="2800" dirty="0"/>
          </a:p>
          <a:p>
            <a:pPr algn="l">
              <a:spcBef>
                <a:spcPts val="0"/>
              </a:spcBef>
            </a:pPr>
            <a:r>
              <a:rPr lang="en-AU" sz="2800" dirty="0"/>
              <a:t>Helen Slater</a:t>
            </a:r>
          </a:p>
          <a:p>
            <a:pPr algn="l">
              <a:spcBef>
                <a:spcPts val="0"/>
              </a:spcBef>
            </a:pPr>
            <a:r>
              <a:rPr lang="en-AU" sz="2800" dirty="0"/>
              <a:t>Peter O’Sullivan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D0CB796-3BA4-CA4D-A5F6-84B8ECBB7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00" y="5441091"/>
            <a:ext cx="1069576" cy="1416909"/>
          </a:xfrm>
          <a:prstGeom prst="rect">
            <a:avLst/>
          </a:prstGeom>
        </p:spPr>
      </p:pic>
      <p:pic>
        <p:nvPicPr>
          <p:cNvPr id="11" name="Picture 10" descr="J:\Physiotherapy\Web\WEBRESOURCES\Graphics\logo\Curtin Logo 2010.wmf">
            <a:extLst>
              <a:ext uri="{FF2B5EF4-FFF2-40B4-BE49-F238E27FC236}">
                <a16:creationId xmlns:a16="http://schemas.microsoft.com/office/drawing/2014/main" id="{B142FDCB-F80F-6840-BCF6-0AE00B1896BB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1084" y="6264924"/>
            <a:ext cx="2669831" cy="388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2351A8-4069-8071-4D2B-36193F8EE8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8642" y="2677099"/>
            <a:ext cx="2708597" cy="3532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764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5-05-04 at 3.32.0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743" y="1533699"/>
            <a:ext cx="4452178" cy="4880132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731520" y="-4168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en-US" sz="3600" dirty="0">
                <a:solidFill>
                  <a:srgbClr val="0070C0"/>
                </a:solidFill>
              </a:rPr>
              <a:t>Musculoskeletal Clinical Translation Framework</a:t>
            </a:r>
            <a:endParaRPr lang="en-AU" sz="3600" dirty="0">
              <a:solidFill>
                <a:srgbClr val="0070C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00" y="5441091"/>
            <a:ext cx="1069576" cy="141690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489114" y="2798619"/>
            <a:ext cx="3124878" cy="411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 10"/>
          <p:cNvSpPr/>
          <p:nvPr/>
        </p:nvSpPr>
        <p:spPr>
          <a:xfrm>
            <a:off x="7489114" y="4779819"/>
            <a:ext cx="3292518" cy="411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96C3A0-936D-B54A-9931-0D0DDB933F42}"/>
              </a:ext>
            </a:extLst>
          </p:cNvPr>
          <p:cNvSpPr txBox="1"/>
          <p:nvPr/>
        </p:nvSpPr>
        <p:spPr>
          <a:xfrm>
            <a:off x="3553489" y="3120447"/>
            <a:ext cx="162775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/>
              <a:t>Dr</a:t>
            </a:r>
            <a:r>
              <a:rPr lang="en-US" dirty="0"/>
              <a:t> Tim Mitchell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710F9D-97B4-4F4C-B4CC-BFEFFB320CC8}"/>
              </a:ext>
            </a:extLst>
          </p:cNvPr>
          <p:cNvSpPr txBox="1"/>
          <p:nvPr/>
        </p:nvSpPr>
        <p:spPr>
          <a:xfrm>
            <a:off x="5560972" y="3120447"/>
            <a:ext cx="20059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Dr</a:t>
            </a:r>
            <a:r>
              <a:rPr lang="en-US" dirty="0"/>
              <a:t> Darren </a:t>
            </a:r>
            <a:r>
              <a:rPr lang="en-US" dirty="0" err="1"/>
              <a:t>Beales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4B5655-DCC5-4245-ADF1-83F8E90F7ADC}"/>
              </a:ext>
            </a:extLst>
          </p:cNvPr>
          <p:cNvSpPr txBox="1"/>
          <p:nvPr/>
        </p:nvSpPr>
        <p:spPr>
          <a:xfrm>
            <a:off x="3528879" y="5685245"/>
            <a:ext cx="176490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Prof Helen Slater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17DD47-AD4C-9540-BBB4-B71F59CBBBF1}"/>
              </a:ext>
            </a:extLst>
          </p:cNvPr>
          <p:cNvSpPr txBox="1"/>
          <p:nvPr/>
        </p:nvSpPr>
        <p:spPr>
          <a:xfrm>
            <a:off x="5378194" y="5685245"/>
            <a:ext cx="230969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Prof Peter O’Sullivan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F1020E6-8ADA-6244-8BD0-E9726AC7C0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0112" y="5734732"/>
            <a:ext cx="1103312" cy="109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468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000500" y="5964301"/>
            <a:ext cx="4191000" cy="936625"/>
          </a:xfrm>
        </p:spPr>
        <p:txBody>
          <a:bodyPr>
            <a:normAutofit/>
          </a:bodyPr>
          <a:lstStyle/>
          <a:p>
            <a:pPr marL="457200" indent="-457200" algn="l">
              <a:buFontTx/>
              <a:buAutoNum type="arabicPeriod"/>
            </a:pPr>
            <a:endParaRPr lang="en-US" altLang="en-US" sz="1600" dirty="0">
              <a:solidFill>
                <a:srgbClr val="0070C0"/>
              </a:solidFill>
            </a:endParaRPr>
          </a:p>
          <a:p>
            <a:pPr marL="457200" indent="-457200" algn="l"/>
            <a:r>
              <a:rPr lang="en-US" altLang="en-US" sz="1800" dirty="0">
                <a:solidFill>
                  <a:srgbClr val="0070C0"/>
                </a:solidFill>
              </a:rPr>
              <a:t>Mitchell, </a:t>
            </a:r>
            <a:r>
              <a:rPr lang="en-US" altLang="en-US" sz="1800" dirty="0" err="1">
                <a:solidFill>
                  <a:srgbClr val="0070C0"/>
                </a:solidFill>
              </a:rPr>
              <a:t>Beales</a:t>
            </a:r>
            <a:r>
              <a:rPr lang="en-US" altLang="en-US" sz="1800" dirty="0">
                <a:solidFill>
                  <a:srgbClr val="0070C0"/>
                </a:solidFill>
              </a:rPr>
              <a:t>, Slater &amp; O’Sullivan, 2017</a:t>
            </a:r>
            <a:endParaRPr lang="en-AU" altLang="en-US" sz="1800" dirty="0">
              <a:solidFill>
                <a:srgbClr val="0070C0"/>
              </a:solidFill>
            </a:endParaRPr>
          </a:p>
          <a:p>
            <a:pPr marL="457200" indent="-457200" algn="l">
              <a:lnSpc>
                <a:spcPct val="150000"/>
              </a:lnSpc>
            </a:pPr>
            <a:endParaRPr lang="en-AU" altLang="en-US" sz="1600" dirty="0">
              <a:solidFill>
                <a:srgbClr val="0070C0"/>
              </a:solidFill>
              <a:latin typeface="Arial Unicode MS" pitchFamily="34" charset="-128"/>
            </a:endParaRPr>
          </a:p>
          <a:p>
            <a:pPr marL="457200" indent="-457200" algn="l">
              <a:lnSpc>
                <a:spcPct val="150000"/>
              </a:lnSpc>
            </a:pPr>
            <a:endParaRPr lang="en-AU" altLang="en-US" sz="1600" dirty="0">
              <a:solidFill>
                <a:srgbClr val="0070C0"/>
              </a:solidFill>
            </a:endParaRPr>
          </a:p>
          <a:p>
            <a:pPr marL="457200" indent="-457200" algn="l">
              <a:lnSpc>
                <a:spcPct val="150000"/>
              </a:lnSpc>
            </a:pPr>
            <a:endParaRPr lang="en-US" altLang="en-US" sz="1400" dirty="0">
              <a:solidFill>
                <a:srgbClr val="0070C0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31520" y="-4168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en-US" sz="3600" dirty="0">
                <a:solidFill>
                  <a:srgbClr val="0070C0"/>
                </a:solidFill>
              </a:rPr>
              <a:t>Musculoskeletal Clinical Translation Framework</a:t>
            </a:r>
            <a:endParaRPr lang="en-AU" sz="3600" dirty="0">
              <a:solidFill>
                <a:srgbClr val="0070C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00" y="5441091"/>
            <a:ext cx="1069576" cy="141690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168" y="816321"/>
            <a:ext cx="7356304" cy="522535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954602" y="4846320"/>
            <a:ext cx="3292518" cy="411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8D5710-8A29-054F-ADB2-957F43BEC5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0112" y="5734732"/>
            <a:ext cx="1103312" cy="109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17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5-04-29 at 4.41.0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2948" y="1116390"/>
            <a:ext cx="2586517" cy="367350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DAB024C7-2EEC-DD4C-9570-9544794560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0112" y="5734732"/>
            <a:ext cx="1103312" cy="10946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4321EF-AD8B-334C-8D5E-94DD458235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00" y="5441091"/>
            <a:ext cx="1069576" cy="1416909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9D8BB3B-21D8-E9AC-FC68-F2CD7F0BF7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315664" y="676573"/>
            <a:ext cx="3780336" cy="534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673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93FEC8A4-7F09-F15C-DF36-042226187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796" y="-103793"/>
            <a:ext cx="9038407" cy="127904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00" y="5441091"/>
            <a:ext cx="1069576" cy="14169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D4B694-CC9E-8144-BAA3-CC49D895F8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0112" y="5734732"/>
            <a:ext cx="1103312" cy="109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325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00" y="5441091"/>
            <a:ext cx="1069576" cy="14169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2BC531-B141-5B4C-86F2-D074CF295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0112" y="5734732"/>
            <a:ext cx="1103312" cy="1094692"/>
          </a:xfrm>
          <a:prstGeom prst="rect">
            <a:avLst/>
          </a:prstGeom>
        </p:spPr>
      </p:pic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3F7FFB6B-1BED-E6DB-C909-4A09965913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6796" y="-6508410"/>
            <a:ext cx="9038407" cy="1279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516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7405" y="-100013"/>
            <a:ext cx="8431213" cy="838201"/>
          </a:xfrm>
        </p:spPr>
        <p:txBody>
          <a:bodyPr/>
          <a:lstStyle/>
          <a:p>
            <a:pPr algn="r"/>
            <a:r>
              <a:rPr lang="en-US" altLang="en-US" sz="2800" dirty="0">
                <a:solidFill>
                  <a:srgbClr val="558ED5"/>
                </a:solidFill>
              </a:rPr>
              <a:t>a clinically integrated framework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700336" y="908720"/>
            <a:ext cx="5004177" cy="4176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AU" sz="2400" dirty="0">
              <a:solidFill>
                <a:schemeClr val="tx1"/>
              </a:solidFill>
            </a:endParaRPr>
          </a:p>
          <a:p>
            <a:pPr algn="l">
              <a:lnSpc>
                <a:spcPct val="150000"/>
              </a:lnSpc>
            </a:pPr>
            <a:r>
              <a:rPr lang="en-AU" sz="2400" dirty="0">
                <a:solidFill>
                  <a:schemeClr val="tx1"/>
                </a:solidFill>
              </a:rPr>
              <a:t>“Tell me about your problem”</a:t>
            </a:r>
          </a:p>
          <a:p>
            <a:pPr algn="l"/>
            <a:r>
              <a:rPr lang="en-AU" sz="2400" dirty="0">
                <a:solidFill>
                  <a:schemeClr val="tx1"/>
                </a:solidFill>
              </a:rPr>
              <a:t>“How do these problems affect you?”</a:t>
            </a:r>
          </a:p>
          <a:p>
            <a:pPr algn="l">
              <a:lnSpc>
                <a:spcPct val="150000"/>
              </a:lnSpc>
            </a:pPr>
            <a:r>
              <a:rPr lang="en-AU" sz="2400" dirty="0">
                <a:solidFill>
                  <a:schemeClr val="tx1"/>
                </a:solidFill>
              </a:rPr>
              <a:t>“What can’t you do?”</a:t>
            </a:r>
          </a:p>
          <a:p>
            <a:pPr algn="l">
              <a:lnSpc>
                <a:spcPct val="150000"/>
              </a:lnSpc>
            </a:pPr>
            <a:r>
              <a:rPr lang="en-AU" sz="2400" dirty="0">
                <a:solidFill>
                  <a:schemeClr val="tx1"/>
                </a:solidFill>
              </a:rPr>
              <a:t>“What can you do”</a:t>
            </a:r>
          </a:p>
          <a:p>
            <a:pPr algn="l">
              <a:lnSpc>
                <a:spcPct val="150000"/>
              </a:lnSpc>
            </a:pPr>
            <a:r>
              <a:rPr lang="en-AU" sz="2400" dirty="0">
                <a:solidFill>
                  <a:schemeClr val="tx1"/>
                </a:solidFill>
              </a:rPr>
              <a:t>“What do you think is wrong?”</a:t>
            </a:r>
          </a:p>
          <a:p>
            <a:pPr algn="l">
              <a:lnSpc>
                <a:spcPct val="150000"/>
              </a:lnSpc>
            </a:pPr>
            <a:r>
              <a:rPr lang="en-AU" sz="2400" dirty="0">
                <a:solidFill>
                  <a:schemeClr val="tx1"/>
                </a:solidFill>
              </a:rPr>
              <a:t>“What do you think you need?”</a:t>
            </a:r>
          </a:p>
          <a:p>
            <a:pPr algn="l"/>
            <a:r>
              <a:rPr lang="en-AU" sz="2400" dirty="0">
                <a:solidFill>
                  <a:schemeClr val="tx1"/>
                </a:solidFill>
              </a:rPr>
              <a:t>“What do you hope to get out of the session?”</a:t>
            </a:r>
          </a:p>
          <a:p>
            <a:pPr algn="l"/>
            <a:endParaRPr lang="en-AU" sz="2400" dirty="0">
              <a:solidFill>
                <a:schemeClr val="tx1"/>
              </a:solidFill>
            </a:endParaRPr>
          </a:p>
        </p:txBody>
      </p:sp>
      <p:pic>
        <p:nvPicPr>
          <p:cNvPr id="10" name="Picture 9" descr="Screen Shot 2015-04-29 at 4.32.3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387" y="1136744"/>
            <a:ext cx="3470978" cy="458451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426A87-F2E3-E941-A75E-6270B55FA9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0112" y="5734732"/>
            <a:ext cx="1103312" cy="10946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DEE517-404F-374A-9488-CB7B4A5AA3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00" y="5441091"/>
            <a:ext cx="1069576" cy="141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466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A426A87-F2E3-E941-A75E-6270B55FA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0112" y="5734732"/>
            <a:ext cx="1103312" cy="10946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3FA3B4-8D76-EE4E-A11F-4E3B3F9872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5206" y="148284"/>
            <a:ext cx="7001587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50D0CC6-C106-624B-BF64-E3C9958E56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00" y="5441091"/>
            <a:ext cx="1069576" cy="141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368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 txBox="1">
            <a:spLocks/>
          </p:cNvSpPr>
          <p:nvPr/>
        </p:nvSpPr>
        <p:spPr>
          <a:xfrm>
            <a:off x="5015879" y="1556792"/>
            <a:ext cx="6631477" cy="4176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AU" sz="2800" dirty="0">
              <a:solidFill>
                <a:schemeClr val="tx1"/>
              </a:solidFill>
            </a:endParaRPr>
          </a:p>
          <a:p>
            <a:pPr marL="457200" indent="-457200" algn="l">
              <a:buFont typeface="Arial"/>
              <a:buChar char="•"/>
            </a:pPr>
            <a:r>
              <a:rPr lang="en-AU" sz="2800" dirty="0">
                <a:solidFill>
                  <a:schemeClr val="tx1"/>
                </a:solidFill>
              </a:rPr>
              <a:t>Not just a linear time progression</a:t>
            </a:r>
          </a:p>
          <a:p>
            <a:pPr marL="457200" indent="-457200" algn="l">
              <a:buFont typeface="Arial"/>
              <a:buChar char="•"/>
            </a:pPr>
            <a:r>
              <a:rPr lang="en-AU" sz="2800" dirty="0">
                <a:solidFill>
                  <a:schemeClr val="tx1"/>
                </a:solidFill>
              </a:rPr>
              <a:t>Some disorders have no tissue injury</a:t>
            </a:r>
          </a:p>
          <a:p>
            <a:pPr marL="914400" lvl="1" indent="-457200" algn="l">
              <a:buFont typeface="Arial"/>
              <a:buChar char="•"/>
            </a:pPr>
            <a:r>
              <a:rPr lang="en-AU" sz="2400" dirty="0" err="1">
                <a:solidFill>
                  <a:schemeClr val="tx1"/>
                </a:solidFill>
              </a:rPr>
              <a:t>Eg.</a:t>
            </a:r>
            <a:r>
              <a:rPr lang="en-AU" sz="2400" dirty="0">
                <a:solidFill>
                  <a:schemeClr val="tx1"/>
                </a:solidFill>
              </a:rPr>
              <a:t> Fibromyalgia</a:t>
            </a:r>
          </a:p>
          <a:p>
            <a:pPr marL="914400" lvl="1" indent="-457200" algn="l">
              <a:buFont typeface="Arial"/>
              <a:buChar char="•"/>
            </a:pPr>
            <a:r>
              <a:rPr lang="en-AU" sz="2400" dirty="0" err="1">
                <a:solidFill>
                  <a:schemeClr val="tx1"/>
                </a:solidFill>
              </a:rPr>
              <a:t>Eg.</a:t>
            </a:r>
            <a:r>
              <a:rPr lang="en-AU" sz="2400" dirty="0">
                <a:solidFill>
                  <a:schemeClr val="tx1"/>
                </a:solidFill>
              </a:rPr>
              <a:t> Non-specific neck pain</a:t>
            </a:r>
          </a:p>
          <a:p>
            <a:pPr marL="457200" indent="-457200" algn="l">
              <a:buFont typeface="Arial"/>
              <a:buChar char="•"/>
            </a:pPr>
            <a:r>
              <a:rPr lang="en-AU" sz="2800" dirty="0">
                <a:solidFill>
                  <a:schemeClr val="tx1"/>
                </a:solidFill>
              </a:rPr>
              <a:t>Chronic – “pain that extends beyond the expected period of healing” </a:t>
            </a:r>
            <a:r>
              <a:rPr lang="en-AU" sz="2000" dirty="0">
                <a:solidFill>
                  <a:schemeClr val="tx1"/>
                </a:solidFill>
              </a:rPr>
              <a:t>(Turk 2001)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3564B9-0DEC-EB44-BB8B-62676B5A7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0112" y="5734732"/>
            <a:ext cx="1103312" cy="1094692"/>
          </a:xfrm>
          <a:prstGeom prst="rect">
            <a:avLst/>
          </a:prstGeom>
        </p:spPr>
      </p:pic>
      <p:pic>
        <p:nvPicPr>
          <p:cNvPr id="10" name="Picture 9" descr="Screen Shot 2015-06-23 at 8.53.46 am.png">
            <a:extLst>
              <a:ext uri="{FF2B5EF4-FFF2-40B4-BE49-F238E27FC236}">
                <a16:creationId xmlns:a16="http://schemas.microsoft.com/office/drawing/2014/main" id="{33BB748E-00F6-A141-BE3D-AA3405DEE6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11" y="761778"/>
            <a:ext cx="3904694" cy="5334444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FF968FFC-251F-9245-9BD4-D32481C9E953}"/>
              </a:ext>
            </a:extLst>
          </p:cNvPr>
          <p:cNvSpPr txBox="1">
            <a:spLocks noChangeArrowheads="1"/>
          </p:cNvSpPr>
          <p:nvPr/>
        </p:nvSpPr>
        <p:spPr>
          <a:xfrm>
            <a:off x="2057405" y="49310"/>
            <a:ext cx="8431213" cy="838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en-US" sz="2800" dirty="0">
                <a:solidFill>
                  <a:srgbClr val="558ED5"/>
                </a:solidFill>
              </a:rPr>
              <a:t>a clinically integrated framework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100426-7B46-1D4B-BBA4-2317B10B56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00" y="5441091"/>
            <a:ext cx="1069576" cy="141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33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 descr="Screen Shot 2015-04-30 at 7.41.09 p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673" r="-33673"/>
          <a:stretch>
            <a:fillRect/>
          </a:stretch>
        </p:blipFill>
        <p:spPr>
          <a:xfrm>
            <a:off x="-304125" y="835693"/>
            <a:ext cx="6400125" cy="5745762"/>
          </a:xfrm>
        </p:spPr>
      </p:pic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5303912" y="1481932"/>
            <a:ext cx="6400124" cy="55774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400" dirty="0"/>
              <a:t>Pain Types </a:t>
            </a:r>
            <a:r>
              <a:rPr lang="en-AU" sz="2000" dirty="0"/>
              <a:t>(Woolf 2010)</a:t>
            </a:r>
            <a:endParaRPr lang="en-US" sz="2000" dirty="0"/>
          </a:p>
          <a:p>
            <a:endParaRPr lang="en-AU" sz="700" dirty="0"/>
          </a:p>
          <a:p>
            <a:pPr marL="0" indent="0">
              <a:spcAft>
                <a:spcPts val="1200"/>
              </a:spcAft>
              <a:buNone/>
            </a:pPr>
            <a:r>
              <a:rPr lang="en-AU" sz="2400" dirty="0">
                <a:solidFill>
                  <a:srgbClr val="0070C0"/>
                </a:solidFill>
              </a:rPr>
              <a:t>N</a:t>
            </a:r>
            <a:r>
              <a:rPr lang="en-US" sz="2400" dirty="0" err="1">
                <a:solidFill>
                  <a:srgbClr val="0070C0"/>
                </a:solidFill>
              </a:rPr>
              <a:t>ociceptive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/>
              <a:t>- when it is generated by noxious stimuli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2400" dirty="0">
                <a:solidFill>
                  <a:srgbClr val="0070C0"/>
                </a:solidFill>
              </a:rPr>
              <a:t>Inflammatory</a:t>
            </a:r>
            <a:r>
              <a:rPr lang="en-US" sz="2400" dirty="0"/>
              <a:t> - when produced by tissue injury and/or immune cell activation</a:t>
            </a:r>
            <a:r>
              <a:rPr lang="en-AU" sz="2400" dirty="0"/>
              <a:t>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AU" sz="2400" dirty="0">
                <a:solidFill>
                  <a:srgbClr val="0070C0"/>
                </a:solidFill>
              </a:rPr>
              <a:t>N</a:t>
            </a:r>
            <a:r>
              <a:rPr lang="en-US" sz="2400" dirty="0" err="1">
                <a:solidFill>
                  <a:srgbClr val="0070C0"/>
                </a:solidFill>
              </a:rPr>
              <a:t>europathic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/>
              <a:t>- when due to a lesion/disease of the nervous system 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2400" dirty="0" err="1">
                <a:solidFill>
                  <a:srgbClr val="0070C0"/>
                </a:solidFill>
              </a:rPr>
              <a:t>Nociplastic</a:t>
            </a:r>
            <a:r>
              <a:rPr lang="en-US" sz="2400" dirty="0"/>
              <a:t> - </a:t>
            </a:r>
            <a:r>
              <a:rPr lang="en-AU" sz="2400" dirty="0"/>
              <a:t>Abnormal sensory processing</a:t>
            </a:r>
            <a:endParaRPr lang="en-US" dirty="0"/>
          </a:p>
        </p:txBody>
      </p:sp>
      <p:sp>
        <p:nvSpPr>
          <p:cNvPr id="5" name="Title 10">
            <a:extLst>
              <a:ext uri="{FF2B5EF4-FFF2-40B4-BE49-F238E27FC236}">
                <a16:creationId xmlns:a16="http://schemas.microsoft.com/office/drawing/2014/main" id="{A1E3B887-3734-8D46-9663-F85D7C41A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8787" y="3858585"/>
            <a:ext cx="1571676" cy="557549"/>
          </a:xfrm>
          <a:solidFill>
            <a:srgbClr val="4892CE"/>
          </a:solidFill>
        </p:spPr>
        <p:txBody>
          <a:bodyPr>
            <a:normAutofit/>
          </a:bodyPr>
          <a:lstStyle/>
          <a:p>
            <a:r>
              <a:rPr lang="en-US" sz="2200" dirty="0" err="1">
                <a:solidFill>
                  <a:schemeClr val="bg1"/>
                </a:solidFill>
              </a:rPr>
              <a:t>Nociplastic</a:t>
            </a:r>
            <a:endParaRPr lang="en-US" sz="22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6FF3E1-6217-6C49-BF74-9D764319A1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0112" y="5734732"/>
            <a:ext cx="1103312" cy="1094692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8A01C175-F442-EE45-A081-F10FDFFB2BAA}"/>
              </a:ext>
            </a:extLst>
          </p:cNvPr>
          <p:cNvSpPr txBox="1">
            <a:spLocks noChangeArrowheads="1"/>
          </p:cNvSpPr>
          <p:nvPr/>
        </p:nvSpPr>
        <p:spPr>
          <a:xfrm>
            <a:off x="2057405" y="49310"/>
            <a:ext cx="8431213" cy="838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en-US" sz="2800" dirty="0">
                <a:solidFill>
                  <a:srgbClr val="558ED5"/>
                </a:solidFill>
              </a:rPr>
              <a:t>a clinically integrated framework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A97ECC-D689-164A-9EAF-B4F9A3F152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00" y="5441091"/>
            <a:ext cx="1069576" cy="141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40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14" descr="Screen Shot 2015-04-30 at 7.41.2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342" r="-31342"/>
          <a:stretch>
            <a:fillRect/>
          </a:stretch>
        </p:blipFill>
        <p:spPr>
          <a:xfrm>
            <a:off x="-112214" y="1007151"/>
            <a:ext cx="5992191" cy="5378905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378493" y="1055032"/>
            <a:ext cx="5992191" cy="215329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>
                <a:solidFill>
                  <a:srgbClr val="0070C0"/>
                </a:solidFill>
              </a:rPr>
              <a:t>Mechanical Pain</a:t>
            </a:r>
            <a:endParaRPr lang="en-AU" dirty="0">
              <a:solidFill>
                <a:srgbClr val="0070C0"/>
              </a:solidFill>
            </a:endParaRPr>
          </a:p>
          <a:p>
            <a:r>
              <a:rPr lang="en-US" sz="2400" dirty="0"/>
              <a:t>Pain that is related to or provoked by </a:t>
            </a:r>
            <a:r>
              <a:rPr lang="en-US" sz="2400" u="sng" dirty="0"/>
              <a:t>physical stimulus</a:t>
            </a:r>
          </a:p>
          <a:p>
            <a:r>
              <a:rPr lang="en-US" sz="2400" u="sng" dirty="0" err="1"/>
              <a:t>Eg</a:t>
            </a:r>
            <a:r>
              <a:rPr lang="en-US" sz="2400" u="sng" dirty="0"/>
              <a:t>. </a:t>
            </a:r>
            <a:r>
              <a:rPr lang="en-US" sz="2400" dirty="0"/>
              <a:t>specific movements &amp; postures</a:t>
            </a:r>
          </a:p>
          <a:p>
            <a:r>
              <a:rPr lang="en-US" sz="2400" dirty="0"/>
              <a:t>Response = Stimulus</a:t>
            </a:r>
            <a:endParaRPr lang="en-AU" sz="2400" dirty="0"/>
          </a:p>
          <a:p>
            <a:pPr>
              <a:buNone/>
            </a:pPr>
            <a:endParaRPr lang="en-US" sz="3200" dirty="0">
              <a:solidFill>
                <a:schemeClr val="bg1"/>
              </a:solidFill>
            </a:endParaRPr>
          </a:p>
          <a:p>
            <a:pPr>
              <a:buNone/>
            </a:pP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378494" y="3472766"/>
            <a:ext cx="660099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defTabSz="457200">
              <a:spcBef>
                <a:spcPct val="20000"/>
              </a:spcBef>
              <a:defRPr/>
            </a:pPr>
            <a:endParaRPr lang="en-AU" sz="2400" dirty="0">
              <a:solidFill>
                <a:schemeClr val="bg1"/>
              </a:solidFill>
            </a:endParaRPr>
          </a:p>
          <a:p>
            <a:pPr marL="342900" indent="-342900" defTabSz="457200">
              <a:spcBef>
                <a:spcPct val="20000"/>
              </a:spcBef>
              <a:defRPr/>
            </a:pPr>
            <a:r>
              <a:rPr lang="en-US" sz="2800" dirty="0">
                <a:solidFill>
                  <a:srgbClr val="0070C0"/>
                </a:solidFill>
              </a:rPr>
              <a:t>Non-Mechanical Pain</a:t>
            </a:r>
            <a:endParaRPr lang="en-AU" sz="2800" dirty="0">
              <a:solidFill>
                <a:srgbClr val="0070C0"/>
              </a:solidFill>
            </a:endParaRPr>
          </a:p>
          <a:p>
            <a:pPr marL="285750" indent="-285750" defTabSz="457200">
              <a:spcBef>
                <a:spcPct val="20000"/>
              </a:spcBef>
              <a:buFont typeface="Arial"/>
              <a:buChar char="–"/>
              <a:defRPr/>
            </a:pPr>
            <a:r>
              <a:rPr lang="en-US" sz="2400" dirty="0"/>
              <a:t>Pain that is </a:t>
            </a:r>
            <a:r>
              <a:rPr lang="en-US" sz="2400" u="sng" dirty="0"/>
              <a:t>not</a:t>
            </a:r>
            <a:r>
              <a:rPr lang="en-US" sz="2400" dirty="0"/>
              <a:t> specifically related to or provoked by physical stimulus </a:t>
            </a:r>
          </a:p>
          <a:p>
            <a:pPr marL="285750" indent="-285750" defTabSz="457200">
              <a:spcBef>
                <a:spcPct val="20000"/>
              </a:spcBef>
              <a:buFont typeface="Arial"/>
              <a:buChar char="–"/>
              <a:defRPr/>
            </a:pPr>
            <a:r>
              <a:rPr lang="en-US" sz="2400" dirty="0"/>
              <a:t>Includes constant pain, spontaneous pain at rest</a:t>
            </a:r>
          </a:p>
          <a:p>
            <a:pPr marL="285750" indent="-285750" defTabSz="457200">
              <a:spcBef>
                <a:spcPct val="20000"/>
              </a:spcBef>
              <a:buFont typeface="Arial"/>
              <a:buChar char="–"/>
              <a:defRPr/>
            </a:pPr>
            <a:r>
              <a:rPr lang="en-US" sz="2400" dirty="0"/>
              <a:t>Response &gt;&gt; Stimulus</a:t>
            </a:r>
            <a:endParaRPr lang="en-AU" sz="2400" dirty="0"/>
          </a:p>
          <a:p>
            <a:pPr marL="342900" indent="-342900" defTabSz="457200">
              <a:spcBef>
                <a:spcPct val="20000"/>
              </a:spcBef>
              <a:defRPr/>
            </a:pP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60D8C1-FCFE-6B4A-BB5A-F8110EAB6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0112" y="5734732"/>
            <a:ext cx="1103312" cy="1094692"/>
          </a:xfrm>
          <a:prstGeom prst="rect">
            <a:avLst/>
          </a:prstGeom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id="{2350BF65-3F1F-EA45-85CC-40046151FC24}"/>
              </a:ext>
            </a:extLst>
          </p:cNvPr>
          <p:cNvSpPr txBox="1">
            <a:spLocks noChangeArrowheads="1"/>
          </p:cNvSpPr>
          <p:nvPr/>
        </p:nvSpPr>
        <p:spPr>
          <a:xfrm>
            <a:off x="2057405" y="49310"/>
            <a:ext cx="8431213" cy="838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en-US" sz="2800" dirty="0">
                <a:solidFill>
                  <a:srgbClr val="558ED5"/>
                </a:solidFill>
              </a:rPr>
              <a:t>a clinically integrated framework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B726554-88EE-2847-989B-4A529FEBDF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00" y="5441091"/>
            <a:ext cx="1069576" cy="141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88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860D8C1-FCFE-6B4A-BB5A-F8110EAB6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0112" y="5734732"/>
            <a:ext cx="1103312" cy="10946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C67728-99CF-C046-B7C8-4A4C8E5627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878" y="-81645"/>
            <a:ext cx="9454243" cy="2345096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CFB2CCC-CB4D-F647-8331-BD3624BE59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8157" y="2197949"/>
            <a:ext cx="11000446" cy="451309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U" sz="2400" dirty="0">
                <a:solidFill>
                  <a:srgbClr val="0070C0"/>
                </a:solidFill>
              </a:rPr>
              <a:t>Sensitisation</a:t>
            </a:r>
            <a:r>
              <a:rPr lang="en-AU" dirty="0"/>
              <a:t> </a:t>
            </a:r>
            <a:r>
              <a:rPr lang="en-AU" sz="2400" dirty="0"/>
              <a:t>(ease of triggering response) to stimuli such as:</a:t>
            </a:r>
          </a:p>
          <a:p>
            <a:r>
              <a:rPr lang="en-AU" sz="2400" dirty="0"/>
              <a:t>Movement, Posture, Load, Palpation</a:t>
            </a:r>
          </a:p>
          <a:p>
            <a:r>
              <a:rPr lang="en-AU" sz="2400" dirty="0"/>
              <a:t>Sensory (light touch / pressure / thermal)</a:t>
            </a:r>
          </a:p>
          <a:p>
            <a:r>
              <a:rPr lang="en-AU" sz="2400" dirty="0"/>
              <a:t>Stress  /distress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AU" sz="2000" dirty="0"/>
          </a:p>
          <a:p>
            <a:pPr marL="0" indent="0">
              <a:buNone/>
            </a:pPr>
            <a:r>
              <a:rPr lang="en-AU" sz="2400" dirty="0">
                <a:solidFill>
                  <a:srgbClr val="0070C0"/>
                </a:solidFill>
              </a:rPr>
              <a:t>Based on the degree of sensitisation:</a:t>
            </a:r>
          </a:p>
          <a:p>
            <a:r>
              <a:rPr lang="en-AU" sz="2400" dirty="0"/>
              <a:t>Is this localised, multisite or widespread?</a:t>
            </a:r>
          </a:p>
          <a:p>
            <a:r>
              <a:rPr lang="en-AU" sz="2400" dirty="0"/>
              <a:t>Is this typical for the clinical history and stage of the disorder? Does it make sense?)</a:t>
            </a:r>
          </a:p>
          <a:p>
            <a:r>
              <a:rPr lang="en-AU" sz="2400" dirty="0"/>
              <a:t>What might be factors contributing to heightened sensitisation?</a:t>
            </a:r>
          </a:p>
          <a:p>
            <a:r>
              <a:rPr lang="en-AU" sz="2400" dirty="0"/>
              <a:t>What are the treatment/management implications (i.e.; clinical pathways)?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AU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AU" sz="20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7A46C31-896C-C249-A5D6-1AA12E7DFE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00" y="5441091"/>
            <a:ext cx="1069576" cy="141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236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creen Shot 2015-04-30 at 8.15.42 p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918" r="-31918"/>
          <a:stretch>
            <a:fillRect/>
          </a:stretch>
        </p:blipFill>
        <p:spPr>
          <a:xfrm>
            <a:off x="339352" y="803844"/>
            <a:ext cx="5544616" cy="5289452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D24BA3-3C31-8F45-9A47-95DAAB854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0112" y="5734732"/>
            <a:ext cx="1103312" cy="1094692"/>
          </a:xfrm>
          <a:prstGeom prst="rect">
            <a:avLst/>
          </a:prstGeom>
        </p:spPr>
      </p:pic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26F01866-BB25-5F4D-B8B9-AFB8758D40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3912" y="1349418"/>
            <a:ext cx="6400124" cy="557748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AU" sz="7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AU" sz="7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AU" sz="7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AU" sz="2400" dirty="0">
                <a:solidFill>
                  <a:srgbClr val="0070C0"/>
                </a:solidFill>
              </a:rPr>
              <a:t>Cognitive </a:t>
            </a:r>
            <a:r>
              <a:rPr lang="en-US" sz="2000" dirty="0"/>
              <a:t>(Thoughts and beliefs)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Attention, attitudes, beliefs, expectations, self-	         efficacy, catastrophizing, coping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0070C0"/>
                </a:solidFill>
              </a:rPr>
              <a:t>Affective</a:t>
            </a:r>
            <a:r>
              <a:rPr lang="en-US" sz="2400" dirty="0"/>
              <a:t> </a:t>
            </a:r>
            <a:r>
              <a:rPr lang="en-US" sz="2000" dirty="0"/>
              <a:t>(Emotions)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Depression, anxiety, stress, fear, worry, 	       	        anger / frustration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000" dirty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0070C0"/>
                </a:solidFill>
              </a:rPr>
              <a:t>Social</a:t>
            </a:r>
            <a:r>
              <a:rPr lang="en-US" sz="2400" dirty="0"/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2000" dirty="0"/>
              <a:t>Culture, education, relationships, health       	    literacy, socioeconomics</a:t>
            </a:r>
            <a:endParaRPr lang="en-US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C2E9CDD-4385-3040-A1CC-109295132B07}"/>
              </a:ext>
            </a:extLst>
          </p:cNvPr>
          <p:cNvSpPr txBox="1">
            <a:spLocks noChangeArrowheads="1"/>
          </p:cNvSpPr>
          <p:nvPr/>
        </p:nvSpPr>
        <p:spPr>
          <a:xfrm>
            <a:off x="2057405" y="49310"/>
            <a:ext cx="8431213" cy="838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en-US" sz="2800" dirty="0">
                <a:solidFill>
                  <a:srgbClr val="558ED5"/>
                </a:solidFill>
              </a:rPr>
              <a:t>a clinically integrated framework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7C4B1DB-6BE5-7C49-AAD9-3A71F9362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00" y="5441091"/>
            <a:ext cx="1069576" cy="141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387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Slide1.tiff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6034" b="-6034"/>
          <a:stretch>
            <a:fillRect/>
          </a:stretch>
        </p:blipFill>
        <p:spPr>
          <a:xfrm>
            <a:off x="1697235" y="365163"/>
            <a:ext cx="8431213" cy="6952786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8D1DEA-BBDD-6B4E-949C-BFF37B591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0112" y="5734732"/>
            <a:ext cx="1103312" cy="1094692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DF8089C0-BCB8-7C4B-8314-DF816CDF6B5F}"/>
              </a:ext>
            </a:extLst>
          </p:cNvPr>
          <p:cNvSpPr txBox="1">
            <a:spLocks noChangeArrowheads="1"/>
          </p:cNvSpPr>
          <p:nvPr/>
        </p:nvSpPr>
        <p:spPr>
          <a:xfrm>
            <a:off x="2057405" y="49310"/>
            <a:ext cx="8431213" cy="838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en-US" sz="2800" dirty="0">
                <a:solidFill>
                  <a:srgbClr val="558ED5"/>
                </a:solidFill>
              </a:rPr>
              <a:t>a clinically integrated framework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1C6BF0F-1711-F544-A31D-F7670E707F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00" y="5441091"/>
            <a:ext cx="1069576" cy="141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627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057405" y="49310"/>
            <a:ext cx="8431213" cy="838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en-US" sz="2800" dirty="0">
                <a:solidFill>
                  <a:srgbClr val="558ED5"/>
                </a:solidFill>
              </a:rPr>
              <a:t>a clinically integrated framework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3D91667-2A95-8F4F-AE77-D8700E3BD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0112" y="5734732"/>
            <a:ext cx="1103312" cy="10946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2823C1-4BBF-E747-9DEF-2DD596AA4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507" y="1057148"/>
            <a:ext cx="9954986" cy="3470635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454A7A7-0D19-174F-AA1F-26E54746E0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17721" y="4506154"/>
            <a:ext cx="2555496" cy="145526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2000" dirty="0"/>
              <a:t>Job satisfaction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2000" dirty="0"/>
              <a:t>Job culture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2000" dirty="0"/>
              <a:t>Co-worker support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2000" dirty="0"/>
              <a:t>Management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2000" dirty="0"/>
              <a:t>Support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2000" dirty="0"/>
              <a:t>Suitable duties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F347871-10C8-9F4E-AEFC-878860C6683B}"/>
              </a:ext>
            </a:extLst>
          </p:cNvPr>
          <p:cNvSpPr txBox="1">
            <a:spLocks/>
          </p:cNvSpPr>
          <p:nvPr/>
        </p:nvSpPr>
        <p:spPr>
          <a:xfrm>
            <a:off x="8150090" y="4507249"/>
            <a:ext cx="2555494" cy="14552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2000" dirty="0"/>
              <a:t>Nature of work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2000" dirty="0"/>
              <a:t>Job demands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2000" dirty="0"/>
              <a:t>Workplace processes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2000" dirty="0"/>
              <a:t>Compensation claim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2000" dirty="0"/>
              <a:t>Claim acceptance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2000" dirty="0"/>
              <a:t>Legal issues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36FEAFA-2C4D-5C4B-8CF2-E5203B6BBE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00" y="5441091"/>
            <a:ext cx="1069576" cy="141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560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057405" y="49310"/>
            <a:ext cx="8431213" cy="838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en-US" sz="2800" dirty="0">
                <a:solidFill>
                  <a:srgbClr val="558ED5"/>
                </a:solidFill>
              </a:rPr>
              <a:t>a clinically integrated framework </a:t>
            </a:r>
          </a:p>
        </p:txBody>
      </p:sp>
      <p:pic>
        <p:nvPicPr>
          <p:cNvPr id="12" name="Content Placeholder 11" descr="Screen Shot 2015-04-30 at 8.15.54 pm.pn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723" r="-31723"/>
          <a:stretch>
            <a:fillRect/>
          </a:stretch>
        </p:blipFill>
        <p:spPr>
          <a:xfrm>
            <a:off x="172276" y="887511"/>
            <a:ext cx="5223932" cy="5289452"/>
          </a:xfr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D91667-2A95-8F4F-AE77-D8700E3BDF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0112" y="5734732"/>
            <a:ext cx="1103312" cy="1094692"/>
          </a:xfrm>
          <a:prstGeom prst="rect">
            <a:avLst/>
          </a:prstGeom>
        </p:spPr>
      </p:pic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ED5F6C43-BE87-5E4C-9730-D7CD4F1ECCA0}"/>
              </a:ext>
            </a:extLst>
          </p:cNvPr>
          <p:cNvSpPr txBox="1">
            <a:spLocks/>
          </p:cNvSpPr>
          <p:nvPr/>
        </p:nvSpPr>
        <p:spPr>
          <a:xfrm>
            <a:off x="5303912" y="819330"/>
            <a:ext cx="6400124" cy="55774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en-AU" sz="700" dirty="0"/>
          </a:p>
          <a:p>
            <a:endParaRPr lang="en-AU" sz="700" dirty="0"/>
          </a:p>
          <a:p>
            <a:endParaRPr lang="en-AU" sz="700" dirty="0"/>
          </a:p>
          <a:p>
            <a:pPr>
              <a:spcAft>
                <a:spcPts val="1200"/>
              </a:spcAft>
            </a:pPr>
            <a:r>
              <a:rPr lang="en-AU" sz="2400" dirty="0"/>
              <a:t>Physical activity / exercise</a:t>
            </a:r>
          </a:p>
          <a:p>
            <a:pPr>
              <a:spcAft>
                <a:spcPts val="1200"/>
              </a:spcAft>
            </a:pPr>
            <a:r>
              <a:rPr lang="en-AU" sz="2400" dirty="0" err="1"/>
              <a:t>Sedentry</a:t>
            </a:r>
            <a:r>
              <a:rPr lang="en-AU" sz="2400" dirty="0"/>
              <a:t> lifestyle</a:t>
            </a:r>
          </a:p>
          <a:p>
            <a:pPr>
              <a:spcAft>
                <a:spcPts val="1200"/>
              </a:spcAft>
            </a:pPr>
            <a:r>
              <a:rPr lang="en-AU" sz="2400" dirty="0"/>
              <a:t>Sleep</a:t>
            </a:r>
          </a:p>
          <a:p>
            <a:pPr>
              <a:spcAft>
                <a:spcPts val="1200"/>
              </a:spcAft>
            </a:pPr>
            <a:r>
              <a:rPr lang="en-AU" sz="2400" dirty="0"/>
              <a:t>Smoking</a:t>
            </a:r>
          </a:p>
          <a:p>
            <a:pPr>
              <a:spcAft>
                <a:spcPts val="1200"/>
              </a:spcAft>
            </a:pPr>
            <a:r>
              <a:rPr lang="en-AU" sz="2400" dirty="0"/>
              <a:t>Alcohol</a:t>
            </a:r>
          </a:p>
          <a:p>
            <a:pPr>
              <a:spcAft>
                <a:spcPts val="1200"/>
              </a:spcAft>
            </a:pPr>
            <a:r>
              <a:rPr lang="en-AU" sz="2400" dirty="0"/>
              <a:t>Obesity / low BMI</a:t>
            </a:r>
          </a:p>
          <a:p>
            <a:pPr>
              <a:spcAft>
                <a:spcPts val="1200"/>
              </a:spcAft>
            </a:pPr>
            <a:r>
              <a:rPr lang="en-AU" sz="2400" dirty="0"/>
              <a:t>Diet / nutrition</a:t>
            </a:r>
          </a:p>
          <a:p>
            <a:pPr marL="0" indent="0">
              <a:spcAft>
                <a:spcPts val="1200"/>
              </a:spcAft>
              <a:buFont typeface="Arial"/>
              <a:buNone/>
            </a:pP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D45530F-46C4-8749-BF04-3E76CB9858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00" y="5441091"/>
            <a:ext cx="1069576" cy="141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50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5129219" y="1389167"/>
            <a:ext cx="6343650" cy="4943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spcAft>
                <a:spcPts val="600"/>
              </a:spcAft>
              <a:buFont typeface="Arial"/>
              <a:buChar char="•"/>
            </a:pPr>
            <a:r>
              <a:rPr lang="en-AU" sz="2800" dirty="0">
                <a:solidFill>
                  <a:schemeClr val="tx1"/>
                </a:solidFill>
              </a:rPr>
              <a:t>Presence of co-morbidities</a:t>
            </a:r>
          </a:p>
          <a:p>
            <a:pPr marL="742950" lvl="1" indent="-285750" algn="l">
              <a:spcAft>
                <a:spcPts val="600"/>
              </a:spcAft>
              <a:buFont typeface="Arial"/>
              <a:buChar char="•"/>
            </a:pPr>
            <a:r>
              <a:rPr lang="en-AU" sz="2400" dirty="0" err="1">
                <a:solidFill>
                  <a:schemeClr val="tx1"/>
                </a:solidFill>
              </a:rPr>
              <a:t>Eg.</a:t>
            </a:r>
            <a:r>
              <a:rPr lang="en-AU" sz="2400" dirty="0">
                <a:solidFill>
                  <a:schemeClr val="tx1"/>
                </a:solidFill>
              </a:rPr>
              <a:t> Diabetes</a:t>
            </a:r>
          </a:p>
          <a:p>
            <a:pPr marL="742950" lvl="1" indent="-285750" algn="l">
              <a:spcAft>
                <a:spcPts val="600"/>
              </a:spcAft>
              <a:buFont typeface="Arial"/>
              <a:buChar char="•"/>
            </a:pPr>
            <a:r>
              <a:rPr lang="en-AU" sz="2400" dirty="0" err="1">
                <a:solidFill>
                  <a:schemeClr val="tx1"/>
                </a:solidFill>
              </a:rPr>
              <a:t>Eg.</a:t>
            </a:r>
            <a:r>
              <a:rPr lang="en-AU" sz="2400" dirty="0">
                <a:solidFill>
                  <a:schemeClr val="tx1"/>
                </a:solidFill>
              </a:rPr>
              <a:t> Metabolic syndrome</a:t>
            </a:r>
          </a:p>
          <a:p>
            <a:pPr marL="742950" lvl="1" indent="-285750" algn="l">
              <a:spcAft>
                <a:spcPts val="600"/>
              </a:spcAft>
              <a:buFont typeface="Arial"/>
              <a:buChar char="•"/>
            </a:pPr>
            <a:endParaRPr lang="en-AU" sz="2400" dirty="0">
              <a:solidFill>
                <a:schemeClr val="tx1"/>
              </a:solidFill>
            </a:endParaRPr>
          </a:p>
          <a:p>
            <a:pPr marL="285750" indent="-285750" algn="l">
              <a:spcAft>
                <a:spcPts val="600"/>
              </a:spcAft>
              <a:buFont typeface="Arial"/>
              <a:buChar char="•"/>
            </a:pPr>
            <a:r>
              <a:rPr lang="en-AU" sz="2800" dirty="0">
                <a:solidFill>
                  <a:schemeClr val="tx1"/>
                </a:solidFill>
              </a:rPr>
              <a:t>Influence of general health factors</a:t>
            </a:r>
          </a:p>
          <a:p>
            <a:pPr marL="742950" lvl="1" indent="-285750" algn="l">
              <a:spcAft>
                <a:spcPts val="600"/>
              </a:spcAft>
              <a:buFont typeface="Arial"/>
              <a:buChar char="•"/>
            </a:pPr>
            <a:r>
              <a:rPr lang="en-AU" sz="2400" dirty="0">
                <a:solidFill>
                  <a:schemeClr val="tx1"/>
                </a:solidFill>
              </a:rPr>
              <a:t>Need for integrated care</a:t>
            </a:r>
          </a:p>
          <a:p>
            <a:pPr marL="742950" lvl="1" indent="-285750" algn="l">
              <a:spcAft>
                <a:spcPts val="600"/>
              </a:spcAft>
              <a:buFont typeface="Arial"/>
              <a:buChar char="•"/>
            </a:pPr>
            <a:r>
              <a:rPr lang="en-AU" sz="2400" dirty="0">
                <a:solidFill>
                  <a:schemeClr val="tx1"/>
                </a:solidFill>
              </a:rPr>
              <a:t>Care in different health settings</a:t>
            </a:r>
          </a:p>
        </p:txBody>
      </p:sp>
      <p:pic>
        <p:nvPicPr>
          <p:cNvPr id="5" name="Picture 4" descr="Whole Pers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89" y="738188"/>
            <a:ext cx="3789502" cy="5219700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F0B4482C-C116-764E-948B-7B75B77AE5F3}"/>
              </a:ext>
            </a:extLst>
          </p:cNvPr>
          <p:cNvSpPr txBox="1">
            <a:spLocks noChangeArrowheads="1"/>
          </p:cNvSpPr>
          <p:nvPr/>
        </p:nvSpPr>
        <p:spPr>
          <a:xfrm>
            <a:off x="2057405" y="72263"/>
            <a:ext cx="8431213" cy="838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en-US" sz="2800" dirty="0">
                <a:solidFill>
                  <a:srgbClr val="0070C0"/>
                </a:solidFill>
              </a:rPr>
              <a:t>a clinically integrated framework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187EAC-7501-1643-AE82-C367A1BFC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0112" y="5734732"/>
            <a:ext cx="1103312" cy="10946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7EE1D6-D9CD-3F4D-9154-B5B36E92C7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00" y="5441091"/>
            <a:ext cx="1069576" cy="141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308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28599" y="-1537989"/>
            <a:ext cx="11415713" cy="266273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  <a:cs typeface="Century Gothic" pitchFamily="34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 algn="l">
              <a:buFontTx/>
              <a:buAutoNum type="arabicPeriod"/>
              <a:defRPr/>
            </a:pPr>
            <a:endParaRPr lang="en-US" sz="2000" kern="0" dirty="0">
              <a:solidFill>
                <a:srgbClr val="000000"/>
              </a:solidFill>
            </a:endParaRPr>
          </a:p>
          <a:p>
            <a:pPr marL="457200" indent="-457200" algn="l">
              <a:lnSpc>
                <a:spcPct val="150000"/>
              </a:lnSpc>
              <a:defRPr/>
            </a:pPr>
            <a:endParaRPr lang="en-AU" sz="2000" kern="0" dirty="0">
              <a:solidFill>
                <a:srgbClr val="000000"/>
              </a:solidFill>
              <a:latin typeface="Arial Unicode MS" pitchFamily="34" charset="-128"/>
            </a:endParaRPr>
          </a:p>
          <a:p>
            <a:pPr marL="457200" indent="-457200">
              <a:lnSpc>
                <a:spcPct val="150000"/>
              </a:lnSpc>
              <a:defRPr/>
            </a:pPr>
            <a:endParaRPr lang="en-AU" sz="2000" kern="0" dirty="0">
              <a:solidFill>
                <a:srgbClr val="000000"/>
              </a:solidFill>
            </a:endParaRPr>
          </a:p>
          <a:p>
            <a:pPr marL="457200" indent="-457200">
              <a:lnSpc>
                <a:spcPct val="150000"/>
              </a:lnSpc>
              <a:defRPr/>
            </a:pPr>
            <a:endParaRPr lang="en-US" sz="1800" kern="0" dirty="0">
              <a:solidFill>
                <a:srgbClr val="000000"/>
              </a:solidFill>
            </a:endParaRPr>
          </a:p>
        </p:txBody>
      </p:sp>
      <p:sp useBgFill="1"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14350" y="2708920"/>
            <a:ext cx="11129962" cy="335855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  <a:cs typeface="Century Gothic" pitchFamily="34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 algn="l">
              <a:buFontTx/>
              <a:buAutoNum type="arabicPeriod"/>
              <a:defRPr/>
            </a:pPr>
            <a:endParaRPr lang="en-US" sz="2000" kern="0" dirty="0">
              <a:solidFill>
                <a:srgbClr val="000000"/>
              </a:solidFill>
            </a:endParaRPr>
          </a:p>
          <a:p>
            <a:pPr marL="457200" indent="-457200" algn="l">
              <a:lnSpc>
                <a:spcPct val="150000"/>
              </a:lnSpc>
              <a:defRPr/>
            </a:pPr>
            <a:endParaRPr lang="en-AU" sz="2000" kern="0" dirty="0">
              <a:solidFill>
                <a:srgbClr val="000000"/>
              </a:solidFill>
              <a:latin typeface="Arial Unicode MS" pitchFamily="34" charset="-128"/>
            </a:endParaRPr>
          </a:p>
          <a:p>
            <a:pPr marL="457200" indent="-457200">
              <a:lnSpc>
                <a:spcPct val="150000"/>
              </a:lnSpc>
              <a:defRPr/>
            </a:pPr>
            <a:endParaRPr lang="en-AU" sz="2000" kern="0" dirty="0">
              <a:solidFill>
                <a:srgbClr val="000000"/>
              </a:solidFill>
            </a:endParaRPr>
          </a:p>
          <a:p>
            <a:pPr marL="457200" indent="-457200">
              <a:lnSpc>
                <a:spcPct val="150000"/>
              </a:lnSpc>
              <a:defRPr/>
            </a:pPr>
            <a:endParaRPr lang="en-US" sz="1800" kern="0" dirty="0">
              <a:solidFill>
                <a:srgbClr val="00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C60A29E-282F-7949-9E98-C9E07A820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0112" y="5734732"/>
            <a:ext cx="1103312" cy="10946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705E1-1B5E-C64B-BACF-D56E9390A4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354" y="3050190"/>
            <a:ext cx="10218601" cy="1883889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AU" sz="2400" dirty="0">
                <a:solidFill>
                  <a:srgbClr val="0070C0"/>
                </a:solidFill>
              </a:rPr>
              <a:t>Helpful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2000" dirty="0"/>
              <a:t>Reflects behaviours that serve to prevent further tissue damage / allow tissue healing to occur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2000" dirty="0"/>
              <a:t>“Normalising” the behaviour results in </a:t>
            </a:r>
            <a:r>
              <a:rPr lang="en-AU" sz="2000" u="sng" dirty="0"/>
              <a:t>increased</a:t>
            </a:r>
            <a:r>
              <a:rPr lang="en-AU" sz="2000" dirty="0"/>
              <a:t> symptom response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AU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AU" sz="2400" dirty="0">
                <a:solidFill>
                  <a:srgbClr val="0070C0"/>
                </a:solidFill>
              </a:rPr>
              <a:t>Unhelpful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2000" dirty="0"/>
              <a:t>Reflects behaviours that are provocative of a disorder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2000" dirty="0"/>
              <a:t>May reflect the persistence of behaviours in the absence of or past the time of expected tissue healing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2000" dirty="0"/>
              <a:t>“Normalising” the behaviour results in </a:t>
            </a:r>
            <a:r>
              <a:rPr lang="en-AU" sz="2000" u="sng" dirty="0"/>
              <a:t>reduced</a:t>
            </a:r>
            <a:r>
              <a:rPr lang="en-AU" sz="2000" dirty="0"/>
              <a:t> symptom response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AU" sz="2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AU" sz="20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dirty="0"/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39B0D864-E46D-7F47-AB75-29578B9FA39C}"/>
              </a:ext>
            </a:extLst>
          </p:cNvPr>
          <p:cNvSpPr txBox="1">
            <a:spLocks noChangeArrowheads="1"/>
          </p:cNvSpPr>
          <p:nvPr/>
        </p:nvSpPr>
        <p:spPr>
          <a:xfrm>
            <a:off x="2057405" y="49310"/>
            <a:ext cx="8431213" cy="838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en-US" sz="2800" dirty="0">
                <a:solidFill>
                  <a:srgbClr val="558ED5"/>
                </a:solidFill>
              </a:rPr>
              <a:t>a clinically integrated framework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28D4F4E-8DC4-4243-B433-824DD673B9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00" y="5441091"/>
            <a:ext cx="1069576" cy="14169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226A43-6CA3-FC32-C0AE-330CFD7B0A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752" y="1124744"/>
            <a:ext cx="10523405" cy="148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632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28599" y="-1537989"/>
            <a:ext cx="11415713" cy="2662733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  <a:cs typeface="Century Gothic" pitchFamily="34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 algn="l">
              <a:buFontTx/>
              <a:buAutoNum type="arabicPeriod"/>
              <a:defRPr/>
            </a:pPr>
            <a:endParaRPr lang="en-US" sz="2000" kern="0" dirty="0">
              <a:solidFill>
                <a:srgbClr val="000000"/>
              </a:solidFill>
            </a:endParaRPr>
          </a:p>
          <a:p>
            <a:pPr marL="457200" indent="-457200" algn="l">
              <a:lnSpc>
                <a:spcPct val="150000"/>
              </a:lnSpc>
              <a:defRPr/>
            </a:pPr>
            <a:endParaRPr lang="en-AU" sz="2000" kern="0" dirty="0">
              <a:solidFill>
                <a:srgbClr val="000000"/>
              </a:solidFill>
              <a:latin typeface="Arial Unicode MS" pitchFamily="34" charset="-128"/>
            </a:endParaRPr>
          </a:p>
          <a:p>
            <a:pPr marL="457200" indent="-457200">
              <a:lnSpc>
                <a:spcPct val="150000"/>
              </a:lnSpc>
              <a:defRPr/>
            </a:pPr>
            <a:endParaRPr lang="en-AU" sz="2000" kern="0" dirty="0">
              <a:solidFill>
                <a:srgbClr val="000000"/>
              </a:solidFill>
            </a:endParaRPr>
          </a:p>
          <a:p>
            <a:pPr marL="457200" indent="-457200">
              <a:lnSpc>
                <a:spcPct val="150000"/>
              </a:lnSpc>
              <a:defRPr/>
            </a:pPr>
            <a:endParaRPr lang="en-US" sz="1800" kern="0" dirty="0">
              <a:solidFill>
                <a:srgbClr val="000000"/>
              </a:solidFill>
            </a:endParaRPr>
          </a:p>
        </p:txBody>
      </p:sp>
      <p:sp useBgFill="1"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14350" y="2708920"/>
            <a:ext cx="11129962" cy="3358552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  <a:cs typeface="Century Gothic" pitchFamily="34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Century Gothic" pitchFamily="34" charset="0"/>
                <a:ea typeface="MS PGothic" pitchFamily="34" charset="-128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 algn="l">
              <a:buFontTx/>
              <a:buAutoNum type="arabicPeriod"/>
              <a:defRPr/>
            </a:pPr>
            <a:endParaRPr lang="en-US" sz="2000" kern="0" dirty="0">
              <a:solidFill>
                <a:srgbClr val="000000"/>
              </a:solidFill>
            </a:endParaRPr>
          </a:p>
          <a:p>
            <a:pPr marL="457200" indent="-457200" algn="l">
              <a:lnSpc>
                <a:spcPct val="150000"/>
              </a:lnSpc>
              <a:defRPr/>
            </a:pPr>
            <a:endParaRPr lang="en-AU" sz="2000" kern="0" dirty="0">
              <a:solidFill>
                <a:srgbClr val="000000"/>
              </a:solidFill>
              <a:latin typeface="Arial Unicode MS" pitchFamily="34" charset="-128"/>
            </a:endParaRPr>
          </a:p>
          <a:p>
            <a:pPr marL="457200" indent="-457200">
              <a:lnSpc>
                <a:spcPct val="150000"/>
              </a:lnSpc>
              <a:defRPr/>
            </a:pPr>
            <a:endParaRPr lang="en-AU" sz="2000" kern="0" dirty="0">
              <a:solidFill>
                <a:srgbClr val="000000"/>
              </a:solidFill>
            </a:endParaRPr>
          </a:p>
          <a:p>
            <a:pPr marL="457200" indent="-457200">
              <a:lnSpc>
                <a:spcPct val="150000"/>
              </a:lnSpc>
              <a:defRPr/>
            </a:pPr>
            <a:endParaRPr lang="en-US" sz="1800" kern="0" dirty="0">
              <a:solidFill>
                <a:srgbClr val="00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C60A29E-282F-7949-9E98-C9E07A820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0112" y="5734732"/>
            <a:ext cx="1103312" cy="10946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705E1-1B5E-C64B-BACF-D56E9390A4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48684" y="3088891"/>
            <a:ext cx="1905000" cy="18838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Restricted active and passive movement in the direction of pain provocation. </a:t>
            </a:r>
            <a:endParaRPr lang="en-AU" sz="1800" dirty="0"/>
          </a:p>
          <a:p>
            <a:endParaRPr lang="en-US" sz="180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FA3BC5D-F5B6-4649-8AF4-AEF37C4B9A8E}"/>
              </a:ext>
            </a:extLst>
          </p:cNvPr>
          <p:cNvSpPr txBox="1">
            <a:spLocks/>
          </p:cNvSpPr>
          <p:nvPr/>
        </p:nvSpPr>
        <p:spPr>
          <a:xfrm>
            <a:off x="3588502" y="3081726"/>
            <a:ext cx="1905000" cy="18838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300"/>
              </a:spcAft>
              <a:buNone/>
            </a:pPr>
            <a:r>
              <a:rPr lang="en-US" sz="1800" dirty="0"/>
              <a:t>No impairment of movement in the direction of pain provocation, but where pain is associated with aberrant movement control.</a:t>
            </a:r>
            <a:r>
              <a:rPr lang="en-AU" sz="1800" dirty="0"/>
              <a:t> </a:t>
            </a:r>
            <a:endParaRPr lang="en-US" sz="180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BD8AA38-46D1-1845-926C-59B674B05939}"/>
              </a:ext>
            </a:extLst>
          </p:cNvPr>
          <p:cNvSpPr txBox="1">
            <a:spLocks/>
          </p:cNvSpPr>
          <p:nvPr/>
        </p:nvSpPr>
        <p:spPr>
          <a:xfrm>
            <a:off x="7468139" y="3088891"/>
            <a:ext cx="1974637" cy="18838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300"/>
              </a:spcAft>
              <a:buNone/>
            </a:pPr>
            <a:r>
              <a:rPr lang="en-US" sz="1800" dirty="0"/>
              <a:t>Overt </a:t>
            </a:r>
            <a:r>
              <a:rPr lang="en-US" sz="1800" dirty="0" err="1"/>
              <a:t>behavioural</a:t>
            </a:r>
            <a:r>
              <a:rPr lang="en-US" sz="1800" dirty="0"/>
              <a:t> responses to pain experience or the anticipation of pain. May include facial grimacing, frowning, breath holding, groaning, demonstrative displays of pain, overt avoidance behaviors.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9DF1317-369C-1943-A734-230DCD731E3E}"/>
              </a:ext>
            </a:extLst>
          </p:cNvPr>
          <p:cNvSpPr txBox="1">
            <a:spLocks/>
          </p:cNvSpPr>
          <p:nvPr/>
        </p:nvSpPr>
        <p:spPr>
          <a:xfrm>
            <a:off x="9454847" y="3088891"/>
            <a:ext cx="1905000" cy="18838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300"/>
              </a:spcAft>
              <a:buNone/>
            </a:pPr>
            <a:r>
              <a:rPr lang="en-US" sz="1800" dirty="0"/>
              <a:t>A deficit in muscle strength, endurance and / or physical capacity.</a:t>
            </a:r>
            <a:r>
              <a:rPr lang="en-AU" sz="1800" dirty="0"/>
              <a:t> 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39B0D864-E46D-7F47-AB75-29578B9FA39C}"/>
              </a:ext>
            </a:extLst>
          </p:cNvPr>
          <p:cNvSpPr txBox="1">
            <a:spLocks noChangeArrowheads="1"/>
          </p:cNvSpPr>
          <p:nvPr/>
        </p:nvSpPr>
        <p:spPr>
          <a:xfrm>
            <a:off x="2057405" y="49310"/>
            <a:ext cx="8431213" cy="838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en-US" sz="2800" dirty="0">
                <a:solidFill>
                  <a:srgbClr val="558ED5"/>
                </a:solidFill>
              </a:rPr>
              <a:t>a clinically integrated framework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A4DF5B8-9AB5-4C41-9DF7-55013A780F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00" y="5441091"/>
            <a:ext cx="1069576" cy="141690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9E38AE2-F958-B40E-C4B4-E8FDED3CF9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099" y="1025726"/>
            <a:ext cx="11226748" cy="1580524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089C60C-0DA3-5CE9-C502-EF95896800E0}"/>
              </a:ext>
            </a:extLst>
          </p:cNvPr>
          <p:cNvSpPr txBox="1">
            <a:spLocks/>
          </p:cNvSpPr>
          <p:nvPr/>
        </p:nvSpPr>
        <p:spPr>
          <a:xfrm>
            <a:off x="5493502" y="3088891"/>
            <a:ext cx="1974637" cy="18838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300"/>
              </a:spcAft>
              <a:buNone/>
            </a:pPr>
            <a:r>
              <a:rPr lang="en-US" sz="1800" dirty="0"/>
              <a:t>Commonly presents as an intolerance to weightbearing load through painful tissues, that is not due to a primary loss of mobility, muscle weakness of loss of stability. Can affect the limbs or spine.</a:t>
            </a:r>
          </a:p>
        </p:txBody>
      </p:sp>
    </p:spTree>
    <p:extLst>
      <p:ext uri="{BB962C8B-B14F-4D97-AF65-F5344CB8AC3E}">
        <p14:creationId xmlns:p14="http://schemas.microsoft.com/office/powerpoint/2010/main" val="3965226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6" grpId="0"/>
      <p:bldP spid="17" grpId="0"/>
      <p:bldP spid="18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4934228" y="1227706"/>
            <a:ext cx="6903985" cy="49434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1000"/>
              </a:spcBef>
            </a:pPr>
            <a:r>
              <a:rPr lang="en-US" sz="2400" dirty="0">
                <a:solidFill>
                  <a:schemeClr val="tx1"/>
                </a:solidFill>
              </a:rPr>
              <a:t>Once all elements of the MCTF are considered, an individual profile is established, which includes a Diagnosis, Stage of the Disorder and Contributing Factors weighted according to relative importance. </a:t>
            </a:r>
          </a:p>
          <a:p>
            <a:pPr algn="l">
              <a:spcBef>
                <a:spcPts val="1000"/>
              </a:spcBef>
            </a:pPr>
            <a:endParaRPr lang="en-US" sz="2400" dirty="0">
              <a:solidFill>
                <a:schemeClr val="tx1"/>
              </a:solidFill>
            </a:endParaRPr>
          </a:p>
          <a:p>
            <a:pPr algn="l">
              <a:spcBef>
                <a:spcPts val="1000"/>
              </a:spcBef>
            </a:pPr>
            <a:r>
              <a:rPr lang="en-US" sz="2400" dirty="0">
                <a:solidFill>
                  <a:schemeClr val="tx1"/>
                </a:solidFill>
              </a:rPr>
              <a:t>While this profile will serve to guide and </a:t>
            </a:r>
            <a:r>
              <a:rPr lang="en-US" sz="2400" dirty="0" err="1">
                <a:solidFill>
                  <a:schemeClr val="tx1"/>
                </a:solidFill>
              </a:rPr>
              <a:t>prioritise</a:t>
            </a:r>
            <a:r>
              <a:rPr lang="en-US" sz="2400" dirty="0">
                <a:solidFill>
                  <a:schemeClr val="tx1"/>
                </a:solidFill>
              </a:rPr>
              <a:t> targeted management, it is important to consider that over time the factors contributing to the individual’s MPD will likely change, necessitating continuous iterative monitoring, evaluation and review.</a:t>
            </a:r>
            <a:endParaRPr lang="en-AU" sz="2400" dirty="0">
              <a:solidFill>
                <a:schemeClr val="tx1"/>
              </a:solidFill>
            </a:endParaRPr>
          </a:p>
          <a:p>
            <a:pPr marL="285750" indent="-285750" algn="l">
              <a:spcBef>
                <a:spcPts val="1000"/>
              </a:spcBef>
              <a:buFont typeface="Arial"/>
              <a:buChar char="•"/>
            </a:pPr>
            <a:endParaRPr lang="en-AU" sz="1800" dirty="0">
              <a:solidFill>
                <a:schemeClr val="tx1"/>
              </a:solidFill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F0B4482C-C116-764E-948B-7B75B77AE5F3}"/>
              </a:ext>
            </a:extLst>
          </p:cNvPr>
          <p:cNvSpPr txBox="1">
            <a:spLocks noChangeArrowheads="1"/>
          </p:cNvSpPr>
          <p:nvPr/>
        </p:nvSpPr>
        <p:spPr>
          <a:xfrm>
            <a:off x="2057405" y="72263"/>
            <a:ext cx="8431213" cy="838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en-US" sz="2800" dirty="0">
                <a:solidFill>
                  <a:srgbClr val="0070C0"/>
                </a:solidFill>
              </a:rPr>
              <a:t>a clinically integrated framework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187EAC-7501-1643-AE82-C367A1BFCC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0112" y="5734732"/>
            <a:ext cx="1103312" cy="1094692"/>
          </a:xfrm>
          <a:prstGeom prst="rect">
            <a:avLst/>
          </a:prstGeom>
        </p:spPr>
      </p:pic>
      <p:pic>
        <p:nvPicPr>
          <p:cNvPr id="9" name="Picture 8" descr="Screen Shot 2015-04-29 at 4.41.07 pm.png">
            <a:extLst>
              <a:ext uri="{FF2B5EF4-FFF2-40B4-BE49-F238E27FC236}">
                <a16:creationId xmlns:a16="http://schemas.microsoft.com/office/drawing/2014/main" id="{2DE0A96D-A404-424D-843F-2D803DDB72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25" y="700914"/>
            <a:ext cx="3732346" cy="530087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2A6A6F-9643-4B45-B0A9-24222712CA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00" y="5441091"/>
            <a:ext cx="1069576" cy="141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06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EF8C1-DAF9-AF73-6D34-7FC58EF5E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8">
            <a:extLst>
              <a:ext uri="{FF2B5EF4-FFF2-40B4-BE49-F238E27FC236}">
                <a16:creationId xmlns:a16="http://schemas.microsoft.com/office/drawing/2014/main" id="{6359C721-25A9-14F9-DC5D-559124FB0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AU" sz="3600" dirty="0">
                <a:solidFill>
                  <a:srgbClr val="0070C0"/>
                </a:solidFill>
              </a:rPr>
              <a:t>Prognosis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7BC9DEE-58C8-83D4-6EA7-E2D6C142A98A}"/>
              </a:ext>
            </a:extLst>
          </p:cNvPr>
          <p:cNvSpPr txBox="1">
            <a:spLocks/>
          </p:cNvSpPr>
          <p:nvPr/>
        </p:nvSpPr>
        <p:spPr>
          <a:xfrm>
            <a:off x="838200" y="2156724"/>
            <a:ext cx="10681292" cy="34492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Providing a prognosis is important to the person with pain</a:t>
            </a:r>
          </a:p>
          <a:p>
            <a:pPr marL="342900" indent="-342900" algn="l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It also helps the clinician to ensure management is on track</a:t>
            </a:r>
          </a:p>
          <a:p>
            <a:pPr marL="342900" indent="-342900" algn="l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tx1"/>
              </a:solidFill>
            </a:endParaRPr>
          </a:p>
          <a:p>
            <a:pPr algn="l">
              <a:spcBef>
                <a:spcPts val="1000"/>
              </a:spcBef>
            </a:pPr>
            <a:r>
              <a:rPr lang="en-AU" sz="2000" b="1" dirty="0">
                <a:solidFill>
                  <a:schemeClr val="tx1"/>
                </a:solidFill>
              </a:rPr>
              <a:t>Uncomplicated</a:t>
            </a:r>
          </a:p>
          <a:p>
            <a:pPr marL="342900" indent="-342900" algn="l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chemeClr val="tx1"/>
                </a:solidFill>
              </a:rPr>
              <a:t>Suggests recovery will be predictable for their presenting condition</a:t>
            </a:r>
          </a:p>
          <a:p>
            <a:pPr marL="342900" indent="-342900" algn="l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2000" dirty="0" err="1">
                <a:solidFill>
                  <a:schemeClr val="tx1"/>
                </a:solidFill>
              </a:rPr>
              <a:t>Eg.</a:t>
            </a:r>
            <a:r>
              <a:rPr lang="en-AU" sz="2000" dirty="0">
                <a:solidFill>
                  <a:schemeClr val="tx1"/>
                </a:solidFill>
              </a:rPr>
              <a:t> expect full recovery from an ankle avulsion fracture in 4-8 weeks</a:t>
            </a:r>
          </a:p>
          <a:p>
            <a:pPr algn="l">
              <a:spcBef>
                <a:spcPts val="1000"/>
              </a:spcBef>
            </a:pPr>
            <a:endParaRPr lang="en-US" sz="1400" dirty="0">
              <a:solidFill>
                <a:schemeClr val="tx1"/>
              </a:solidFill>
            </a:endParaRPr>
          </a:p>
          <a:p>
            <a:pPr algn="l">
              <a:spcBef>
                <a:spcPts val="1000"/>
              </a:spcBef>
            </a:pPr>
            <a:r>
              <a:rPr lang="en-AU" sz="2000" b="1" dirty="0">
                <a:solidFill>
                  <a:schemeClr val="tx1"/>
                </a:solidFill>
              </a:rPr>
              <a:t>Complicated</a:t>
            </a:r>
          </a:p>
          <a:p>
            <a:pPr marL="342900" indent="-342900" algn="l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chemeClr val="tx1"/>
                </a:solidFill>
              </a:rPr>
              <a:t>Suggests recovery will be less predictable than usual for their presenting condition</a:t>
            </a:r>
          </a:p>
          <a:p>
            <a:pPr marL="342900" indent="-342900" algn="l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2000" dirty="0" err="1">
                <a:solidFill>
                  <a:schemeClr val="tx1"/>
                </a:solidFill>
              </a:rPr>
              <a:t>Eg.</a:t>
            </a:r>
            <a:r>
              <a:rPr lang="en-AU" sz="2000" dirty="0">
                <a:solidFill>
                  <a:schemeClr val="tx1"/>
                </a:solidFill>
              </a:rPr>
              <a:t> expect slower recovery from an ankle avulsion fracture due to contributing factors</a:t>
            </a:r>
          </a:p>
          <a:p>
            <a:pPr marL="342900" indent="-342900" algn="l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chemeClr val="tx1"/>
                </a:solidFill>
              </a:rPr>
              <a:t>OR they have a more complicated condition (</a:t>
            </a:r>
            <a:r>
              <a:rPr lang="en-AU" sz="2000" dirty="0" err="1">
                <a:solidFill>
                  <a:schemeClr val="tx1"/>
                </a:solidFill>
              </a:rPr>
              <a:t>eg.</a:t>
            </a:r>
            <a:r>
              <a:rPr lang="en-AU" sz="2000" dirty="0">
                <a:solidFill>
                  <a:schemeClr val="tx1"/>
                </a:solidFill>
              </a:rPr>
              <a:t> CRPS)</a:t>
            </a:r>
          </a:p>
          <a:p>
            <a:pPr marL="342900" indent="-342900" algn="l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AU" sz="2000" dirty="0">
              <a:solidFill>
                <a:schemeClr val="tx1"/>
              </a:solidFill>
            </a:endParaRPr>
          </a:p>
          <a:p>
            <a:pPr algn="l">
              <a:spcBef>
                <a:spcPts val="1000"/>
              </a:spcBef>
            </a:pPr>
            <a:endParaRPr lang="en-AU" sz="2000" dirty="0">
              <a:solidFill>
                <a:schemeClr val="tx1"/>
              </a:solidFill>
            </a:endParaRPr>
          </a:p>
          <a:p>
            <a:pPr algn="l">
              <a:spcBef>
                <a:spcPts val="1000"/>
              </a:spcBef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81A5F3-BDC8-F799-E38E-C8D1602789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7505" b="2020"/>
          <a:stretch>
            <a:fillRect/>
          </a:stretch>
        </p:blipFill>
        <p:spPr>
          <a:xfrm>
            <a:off x="4561219" y="462323"/>
            <a:ext cx="7630781" cy="11311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7E9327C-977D-43C4-4044-8C89AB1551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0112" y="5734732"/>
            <a:ext cx="1103312" cy="10946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3ECB85-1223-7712-A149-E7EF4A6CD8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00" y="5441091"/>
            <a:ext cx="1069576" cy="14169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790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058"/>
    </mc:Choice>
    <mc:Fallback xmlns="">
      <p:transition spd="slow" advTm="980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99B95-D2DF-104E-FB99-44BF8EB13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8">
            <a:extLst>
              <a:ext uri="{FF2B5EF4-FFF2-40B4-BE49-F238E27FC236}">
                <a16:creationId xmlns:a16="http://schemas.microsoft.com/office/drawing/2014/main" id="{CF0848AF-786D-8F43-BB45-DF7F6E8A4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AU" sz="3600" dirty="0">
                <a:solidFill>
                  <a:srgbClr val="0070C0"/>
                </a:solidFill>
              </a:rPr>
              <a:t>Prognosis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21D7026-0F10-99E5-216E-A94B55AFA925}"/>
              </a:ext>
            </a:extLst>
          </p:cNvPr>
          <p:cNvSpPr txBox="1">
            <a:spLocks/>
          </p:cNvSpPr>
          <p:nvPr/>
        </p:nvSpPr>
        <p:spPr>
          <a:xfrm>
            <a:off x="838200" y="2156724"/>
            <a:ext cx="10681292" cy="34492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1000"/>
              </a:spcBef>
            </a:pPr>
            <a:r>
              <a:rPr lang="en-US" sz="2200" dirty="0">
                <a:solidFill>
                  <a:schemeClr val="tx1"/>
                </a:solidFill>
              </a:rPr>
              <a:t>Setting a Time-Frame is needed when providing a prognosis</a:t>
            </a:r>
          </a:p>
          <a:p>
            <a:pPr marL="342900" indent="-342900" algn="l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This time frame may not necessarily be for full recovery</a:t>
            </a:r>
          </a:p>
          <a:p>
            <a:pPr marL="800100" lvl="1" indent="-342900" algn="l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tx1"/>
                </a:solidFill>
              </a:rPr>
              <a:t>Eg.</a:t>
            </a:r>
            <a:r>
              <a:rPr lang="en-US" sz="2000" dirty="0">
                <a:solidFill>
                  <a:schemeClr val="tx1"/>
                </a:solidFill>
              </a:rPr>
              <a:t> following ACL reconstruction surgery, an interim goal could be normal walking without discomfort and a time frame for this could be 2-4 weeks.</a:t>
            </a:r>
          </a:p>
          <a:p>
            <a:pPr marL="800100" lvl="1" indent="-342900" algn="l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tx1"/>
                </a:solidFill>
              </a:rPr>
              <a:t>Eg</a:t>
            </a:r>
            <a:r>
              <a:rPr lang="en-US" sz="2000" dirty="0">
                <a:solidFill>
                  <a:schemeClr val="tx1"/>
                </a:solidFill>
              </a:rPr>
              <a:t> with persistent spinal pain, an interim goal could be increasing capacity to spend quality time with family, and a time frame for this could be 6 weeks.</a:t>
            </a:r>
          </a:p>
          <a:p>
            <a:pPr lvl="1" algn="l">
              <a:spcBef>
                <a:spcPts val="1000"/>
              </a:spcBef>
            </a:pPr>
            <a:endParaRPr lang="en-US" sz="2000" dirty="0">
              <a:solidFill>
                <a:schemeClr val="tx1"/>
              </a:solidFill>
            </a:endParaRPr>
          </a:p>
          <a:p>
            <a:pPr algn="l">
              <a:spcBef>
                <a:spcPts val="1000"/>
              </a:spcBef>
            </a:pPr>
            <a:r>
              <a:rPr lang="en-US" sz="2200" dirty="0">
                <a:solidFill>
                  <a:schemeClr val="tx1"/>
                </a:solidFill>
              </a:rPr>
              <a:t>The time frame does not have to be exact or correct</a:t>
            </a:r>
          </a:p>
          <a:p>
            <a:pPr marL="342900" indent="-342900" algn="l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It can be used as an agreed time point to review progress and modify management if needed.</a:t>
            </a:r>
          </a:p>
          <a:p>
            <a:pPr marL="800100" lvl="1" indent="-342900" algn="l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</a:endParaRPr>
          </a:p>
          <a:p>
            <a:pPr marL="342900" indent="-342900" algn="l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1"/>
              </a:solidFill>
            </a:endParaRPr>
          </a:p>
          <a:p>
            <a:pPr algn="l">
              <a:spcBef>
                <a:spcPts val="1000"/>
              </a:spcBef>
            </a:pPr>
            <a:endParaRPr lang="en-AU" sz="2200" dirty="0">
              <a:solidFill>
                <a:schemeClr val="tx1"/>
              </a:solidFill>
            </a:endParaRPr>
          </a:p>
          <a:p>
            <a:pPr algn="l">
              <a:spcBef>
                <a:spcPts val="1000"/>
              </a:spcBef>
            </a:pPr>
            <a:endParaRPr lang="en-AU" sz="2200" dirty="0">
              <a:solidFill>
                <a:schemeClr val="tx1"/>
              </a:solidFill>
            </a:endParaRPr>
          </a:p>
          <a:p>
            <a:pPr algn="l">
              <a:spcBef>
                <a:spcPts val="1000"/>
              </a:spcBef>
            </a:pPr>
            <a:endParaRPr lang="en-US" sz="22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EE0FC1-476A-2D45-3484-91A66EE55C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7505" b="2020"/>
          <a:stretch>
            <a:fillRect/>
          </a:stretch>
        </p:blipFill>
        <p:spPr>
          <a:xfrm>
            <a:off x="4561219" y="462323"/>
            <a:ext cx="7630781" cy="113116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B4D9FE6-344B-98ED-2676-C78739CBE6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0112" y="5734732"/>
            <a:ext cx="1103312" cy="10946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0C2794-F451-EF33-A70E-4B8A2FCF2A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00" y="5441091"/>
            <a:ext cx="1069576" cy="14169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3795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770"/>
    </mc:Choice>
    <mc:Fallback xmlns="">
      <p:transition spd="slow" advTm="857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5414" y="4645005"/>
            <a:ext cx="4541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err="1">
                <a:solidFill>
                  <a:srgbClr val="0070C0"/>
                </a:solidFill>
              </a:rPr>
              <a:t>MusculoskeletalFramework.net</a:t>
            </a:r>
            <a:endParaRPr lang="en-AU" sz="2400" dirty="0">
              <a:solidFill>
                <a:srgbClr val="0070C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88A197-E0C7-7446-BEAF-5E31ABB99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00" y="5441091"/>
            <a:ext cx="1069576" cy="14169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C4C176-C2E5-A14B-B829-AF8D6FB8E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0112" y="5734732"/>
            <a:ext cx="1103312" cy="109469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3A9F692-C83D-584E-98E9-79580ED55F6F}"/>
              </a:ext>
            </a:extLst>
          </p:cNvPr>
          <p:cNvSpPr txBox="1"/>
          <p:nvPr/>
        </p:nvSpPr>
        <p:spPr>
          <a:xfrm>
            <a:off x="4137623" y="5000559"/>
            <a:ext cx="45411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AU" sz="2400" dirty="0">
              <a:solidFill>
                <a:srgbClr val="0070C0"/>
              </a:solidFill>
            </a:endParaRPr>
          </a:p>
          <a:p>
            <a:r>
              <a:rPr lang="en-AU" sz="2400" dirty="0"/>
              <a:t>Visit website for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/>
              <a:t>Free video &amp; podcast education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/>
              <a:t>Buying the eBook</a:t>
            </a:r>
          </a:p>
          <a:p>
            <a:pPr algn="ctr"/>
            <a:endParaRPr lang="en-AU" sz="2400" dirty="0">
              <a:solidFill>
                <a:srgbClr val="0070C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4EB8FD-62A3-58D8-F512-81602904A6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813" y="624654"/>
            <a:ext cx="2708597" cy="3532742"/>
          </a:xfrm>
          <a:prstGeom prst="rect">
            <a:avLst/>
          </a:prstGeom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30506846-666F-3F0C-FE77-CE99F3FF34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7592" y="610326"/>
            <a:ext cx="2516664" cy="356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19955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9|2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9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15298</TotalTime>
  <Words>965</Words>
  <Application>Microsoft Macintosh PowerPoint</Application>
  <PresentationFormat>Widescreen</PresentationFormat>
  <Paragraphs>171</Paragraphs>
  <Slides>23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 Unicode MS</vt:lpstr>
      <vt:lpstr>Times</vt:lpstr>
      <vt:lpstr>Arial</vt:lpstr>
      <vt:lpstr>Calibri</vt:lpstr>
      <vt:lpstr>Calibri Light</vt:lpstr>
      <vt:lpstr>Office Theme</vt:lpstr>
      <vt:lpstr>Musculoskeletal Clinical Translation Framework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clinically integrated framework </vt:lpstr>
      <vt:lpstr>PowerPoint Presentation</vt:lpstr>
      <vt:lpstr>PowerPoint Presentation</vt:lpstr>
      <vt:lpstr>Nociplastic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Prognosis</vt:lpstr>
      <vt:lpstr>Prognosis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Tim Mitchell</dc:creator>
  <cp:lastModifiedBy>Tim Mitchell</cp:lastModifiedBy>
  <cp:revision>148</cp:revision>
  <dcterms:created xsi:type="dcterms:W3CDTF">2017-10-15T03:12:01Z</dcterms:created>
  <dcterms:modified xsi:type="dcterms:W3CDTF">2026-09-28T00:02:13Z</dcterms:modified>
</cp:coreProperties>
</file>